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85" r:id="rId2"/>
    <p:sldId id="286" r:id="rId3"/>
    <p:sldId id="287" r:id="rId4"/>
    <p:sldId id="290" r:id="rId5"/>
    <p:sldId id="288" r:id="rId6"/>
    <p:sldId id="289" r:id="rId7"/>
    <p:sldId id="294" r:id="rId8"/>
    <p:sldId id="291" r:id="rId9"/>
    <p:sldId id="292" r:id="rId10"/>
    <p:sldId id="293" r:id="rId11"/>
    <p:sldId id="295" r:id="rId12"/>
    <p:sldId id="310" r:id="rId13"/>
    <p:sldId id="296" r:id="rId14"/>
    <p:sldId id="298" r:id="rId15"/>
    <p:sldId id="299" r:id="rId16"/>
    <p:sldId id="301" r:id="rId17"/>
    <p:sldId id="302" r:id="rId18"/>
    <p:sldId id="303" r:id="rId19"/>
    <p:sldId id="304" r:id="rId20"/>
    <p:sldId id="307" r:id="rId21"/>
    <p:sldId id="306" r:id="rId22"/>
    <p:sldId id="308" r:id="rId23"/>
    <p:sldId id="309" r:id="rId24"/>
    <p:sldId id="305" r:id="rId25"/>
    <p:sldId id="312" r:id="rId26"/>
    <p:sldId id="313" r:id="rId27"/>
    <p:sldId id="311" r:id="rId28"/>
    <p:sldId id="314" r:id="rId29"/>
    <p:sldId id="315" r:id="rId30"/>
    <p:sldId id="317" r:id="rId31"/>
    <p:sldId id="316" r:id="rId32"/>
    <p:sldId id="318" r:id="rId33"/>
    <p:sldId id="319" r:id="rId34"/>
    <p:sldId id="320" r:id="rId35"/>
    <p:sldId id="322" r:id="rId36"/>
    <p:sldId id="321" r:id="rId37"/>
    <p:sldId id="324" r:id="rId38"/>
    <p:sldId id="323" r:id="rId39"/>
    <p:sldId id="325" r:id="rId40"/>
    <p:sldId id="326" r:id="rId41"/>
    <p:sldId id="327" r:id="rId42"/>
    <p:sldId id="32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01" autoAdjust="0"/>
    <p:restoredTop sz="94706" autoAdjust="0"/>
  </p:normalViewPr>
  <p:slideViewPr>
    <p:cSldViewPr>
      <p:cViewPr varScale="1">
        <p:scale>
          <a:sx n="116" d="100"/>
          <a:sy n="116" d="100"/>
        </p:scale>
        <p:origin x="144" y="108"/>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6CCE56-3A44-47B0-B964-89946A9F5D1A}"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2521987E-B84D-4938-BF01-A429161CDBC4}">
      <dgm:prSet/>
      <dgm:spPr/>
      <dgm:t>
        <a:bodyPr/>
        <a:lstStyle/>
        <a:p>
          <a:pPr rtl="0"/>
          <a:r>
            <a:rPr lang="en-GB" dirty="0" smtClean="0"/>
            <a:t>Stakeholder communication</a:t>
          </a:r>
          <a:endParaRPr lang="en-US" dirty="0"/>
        </a:p>
      </dgm:t>
    </dgm:pt>
    <dgm:pt modelId="{B3428C6C-229F-408C-81A7-06503ACD3A96}" type="parTrans" cxnId="{D551DD7C-397F-425E-85B6-8A149C95B40E}">
      <dgm:prSet/>
      <dgm:spPr/>
      <dgm:t>
        <a:bodyPr/>
        <a:lstStyle/>
        <a:p>
          <a:endParaRPr lang="en-US"/>
        </a:p>
      </dgm:t>
    </dgm:pt>
    <dgm:pt modelId="{A7A3A547-2BAA-43F2-946C-54BFAF170CDC}" type="sibTrans" cxnId="{D551DD7C-397F-425E-85B6-8A149C95B40E}">
      <dgm:prSet/>
      <dgm:spPr/>
      <dgm:t>
        <a:bodyPr/>
        <a:lstStyle/>
        <a:p>
          <a:endParaRPr lang="en-US"/>
        </a:p>
      </dgm:t>
    </dgm:pt>
    <dgm:pt modelId="{DFF4E3B0-E2D5-402B-8183-5D7D09C5EC0B}">
      <dgm:prSet/>
      <dgm:spPr/>
      <dgm:t>
        <a:bodyPr/>
        <a:lstStyle/>
        <a:p>
          <a:pPr rtl="0"/>
          <a:r>
            <a:rPr lang="en-GB" smtClean="0"/>
            <a:t>Architecture may be used as a focus of discussion by system stakeholders.</a:t>
          </a:r>
          <a:endParaRPr lang="en-US"/>
        </a:p>
      </dgm:t>
    </dgm:pt>
    <dgm:pt modelId="{7E66B1F8-9272-4CA6-9F26-C6657B0DDDFC}" type="parTrans" cxnId="{B496520D-067B-4E8C-B064-FB0A60CC2A05}">
      <dgm:prSet/>
      <dgm:spPr/>
      <dgm:t>
        <a:bodyPr/>
        <a:lstStyle/>
        <a:p>
          <a:endParaRPr lang="en-US"/>
        </a:p>
      </dgm:t>
    </dgm:pt>
    <dgm:pt modelId="{07B78CE1-381B-4312-B3FD-4AC759C96327}" type="sibTrans" cxnId="{B496520D-067B-4E8C-B064-FB0A60CC2A05}">
      <dgm:prSet/>
      <dgm:spPr/>
      <dgm:t>
        <a:bodyPr/>
        <a:lstStyle/>
        <a:p>
          <a:endParaRPr lang="en-US"/>
        </a:p>
      </dgm:t>
    </dgm:pt>
    <dgm:pt modelId="{D1C71257-0BFB-40F2-92B5-D545B2D45483}">
      <dgm:prSet/>
      <dgm:spPr/>
      <dgm:t>
        <a:bodyPr/>
        <a:lstStyle/>
        <a:p>
          <a:pPr rtl="0"/>
          <a:r>
            <a:rPr lang="en-GB" dirty="0" smtClean="0"/>
            <a:t>System analysis</a:t>
          </a:r>
          <a:endParaRPr lang="en-US" dirty="0"/>
        </a:p>
      </dgm:t>
    </dgm:pt>
    <dgm:pt modelId="{9E52976F-C66C-49D7-AB9D-62F1AC5396B8}" type="parTrans" cxnId="{35984DB9-609A-41B5-BA44-495BD9079D0D}">
      <dgm:prSet/>
      <dgm:spPr/>
      <dgm:t>
        <a:bodyPr/>
        <a:lstStyle/>
        <a:p>
          <a:endParaRPr lang="en-US"/>
        </a:p>
      </dgm:t>
    </dgm:pt>
    <dgm:pt modelId="{B10880D8-D0F4-49CA-883F-DC1A1C6F2B3C}" type="sibTrans" cxnId="{35984DB9-609A-41B5-BA44-495BD9079D0D}">
      <dgm:prSet/>
      <dgm:spPr/>
      <dgm:t>
        <a:bodyPr/>
        <a:lstStyle/>
        <a:p>
          <a:endParaRPr lang="en-US"/>
        </a:p>
      </dgm:t>
    </dgm:pt>
    <dgm:pt modelId="{AF593D41-4A3F-45D6-80C3-7BBEB25EBEC2}">
      <dgm:prSet/>
      <dgm:spPr/>
      <dgm:t>
        <a:bodyPr/>
        <a:lstStyle/>
        <a:p>
          <a:pPr rtl="0"/>
          <a:r>
            <a:rPr lang="en-GB" dirty="0" smtClean="0"/>
            <a:t>Means that analysis of whether the system can meet its non-functional requirements is possible.</a:t>
          </a:r>
          <a:endParaRPr lang="en-US" dirty="0"/>
        </a:p>
      </dgm:t>
    </dgm:pt>
    <dgm:pt modelId="{A23F3322-3ABB-4E6A-BBAD-08A2D33DD3FE}" type="parTrans" cxnId="{E69FD49A-6087-4C0F-B198-C61BC429F50E}">
      <dgm:prSet/>
      <dgm:spPr/>
      <dgm:t>
        <a:bodyPr/>
        <a:lstStyle/>
        <a:p>
          <a:endParaRPr lang="en-US"/>
        </a:p>
      </dgm:t>
    </dgm:pt>
    <dgm:pt modelId="{12FB226E-5AB6-4E4A-B11B-B6A7ED4832A7}" type="sibTrans" cxnId="{E69FD49A-6087-4C0F-B198-C61BC429F50E}">
      <dgm:prSet/>
      <dgm:spPr/>
      <dgm:t>
        <a:bodyPr/>
        <a:lstStyle/>
        <a:p>
          <a:endParaRPr lang="en-US"/>
        </a:p>
      </dgm:t>
    </dgm:pt>
    <dgm:pt modelId="{77B74C33-AB87-4521-AAAB-72D4AA352B14}">
      <dgm:prSet/>
      <dgm:spPr/>
      <dgm:t>
        <a:bodyPr/>
        <a:lstStyle/>
        <a:p>
          <a:pPr rtl="0"/>
          <a:r>
            <a:rPr lang="en-GB" smtClean="0"/>
            <a:t>Large-scale reuse</a:t>
          </a:r>
          <a:endParaRPr lang="en-US"/>
        </a:p>
      </dgm:t>
    </dgm:pt>
    <dgm:pt modelId="{4B1D9542-A3AA-4951-856C-46FFCEFCC21E}" type="parTrans" cxnId="{2C50A30F-CEDD-475E-8204-51C01FF71C18}">
      <dgm:prSet/>
      <dgm:spPr/>
      <dgm:t>
        <a:bodyPr/>
        <a:lstStyle/>
        <a:p>
          <a:endParaRPr lang="en-US"/>
        </a:p>
      </dgm:t>
    </dgm:pt>
    <dgm:pt modelId="{CD9DE35A-0E75-4D88-ABE3-CB453B1C2FE5}" type="sibTrans" cxnId="{2C50A30F-CEDD-475E-8204-51C01FF71C18}">
      <dgm:prSet/>
      <dgm:spPr/>
      <dgm:t>
        <a:bodyPr/>
        <a:lstStyle/>
        <a:p>
          <a:endParaRPr lang="en-US"/>
        </a:p>
      </dgm:t>
    </dgm:pt>
    <dgm:pt modelId="{281CFD8B-E293-4C37-B232-71322D993AC6}">
      <dgm:prSet/>
      <dgm:spPr/>
      <dgm:t>
        <a:bodyPr/>
        <a:lstStyle/>
        <a:p>
          <a:pPr rtl="0"/>
          <a:r>
            <a:rPr lang="en-GB" smtClean="0"/>
            <a:t>The architecture may be reusable across a range of systems</a:t>
          </a:r>
          <a:endParaRPr lang="en-US"/>
        </a:p>
      </dgm:t>
    </dgm:pt>
    <dgm:pt modelId="{7D00B821-AAF8-478C-8179-A907C935BA65}" type="parTrans" cxnId="{408BE961-B14B-4E06-8688-D48AD1D3D4FD}">
      <dgm:prSet/>
      <dgm:spPr/>
      <dgm:t>
        <a:bodyPr/>
        <a:lstStyle/>
        <a:p>
          <a:endParaRPr lang="en-US"/>
        </a:p>
      </dgm:t>
    </dgm:pt>
    <dgm:pt modelId="{991DF341-CFD9-4066-8C58-9064B5AE70C8}" type="sibTrans" cxnId="{408BE961-B14B-4E06-8688-D48AD1D3D4FD}">
      <dgm:prSet/>
      <dgm:spPr/>
      <dgm:t>
        <a:bodyPr/>
        <a:lstStyle/>
        <a:p>
          <a:endParaRPr lang="en-US"/>
        </a:p>
      </dgm:t>
    </dgm:pt>
    <dgm:pt modelId="{22EA0BF3-F1B4-47DC-908A-C8571287B79D}">
      <dgm:prSet/>
      <dgm:spPr/>
      <dgm:t>
        <a:bodyPr/>
        <a:lstStyle/>
        <a:p>
          <a:pPr rtl="0"/>
          <a:r>
            <a:rPr lang="en-GB" smtClean="0"/>
            <a:t>Product-line architectures may be developed.</a:t>
          </a:r>
          <a:endParaRPr lang="en-US"/>
        </a:p>
      </dgm:t>
    </dgm:pt>
    <dgm:pt modelId="{E8474AB2-38D5-4DFA-94AE-1B1D025203EF}" type="parTrans" cxnId="{97F8118A-A520-4811-97E9-1391EB3EB7AC}">
      <dgm:prSet/>
      <dgm:spPr/>
      <dgm:t>
        <a:bodyPr/>
        <a:lstStyle/>
        <a:p>
          <a:endParaRPr lang="en-US"/>
        </a:p>
      </dgm:t>
    </dgm:pt>
    <dgm:pt modelId="{AD5E22D6-E409-449D-9B7D-FFED4A874208}" type="sibTrans" cxnId="{97F8118A-A520-4811-97E9-1391EB3EB7AC}">
      <dgm:prSet/>
      <dgm:spPr/>
      <dgm:t>
        <a:bodyPr/>
        <a:lstStyle/>
        <a:p>
          <a:endParaRPr lang="en-US"/>
        </a:p>
      </dgm:t>
    </dgm:pt>
    <dgm:pt modelId="{C2B56AA5-ECCF-47B4-A88E-A2315997267C}" type="pres">
      <dgm:prSet presAssocID="{676CCE56-3A44-47B0-B964-89946A9F5D1A}" presName="Name0" presStyleCnt="0">
        <dgm:presLayoutVars>
          <dgm:dir/>
          <dgm:animLvl val="lvl"/>
          <dgm:resizeHandles val="exact"/>
        </dgm:presLayoutVars>
      </dgm:prSet>
      <dgm:spPr/>
      <dgm:t>
        <a:bodyPr/>
        <a:lstStyle/>
        <a:p>
          <a:endParaRPr lang="en-US"/>
        </a:p>
      </dgm:t>
    </dgm:pt>
    <dgm:pt modelId="{C7724F11-7F30-41C0-84E4-C855510FF80D}" type="pres">
      <dgm:prSet presAssocID="{2521987E-B84D-4938-BF01-A429161CDBC4}" presName="composite" presStyleCnt="0"/>
      <dgm:spPr/>
    </dgm:pt>
    <dgm:pt modelId="{C3646CEB-5192-4C8A-A7DD-43E5D726227A}" type="pres">
      <dgm:prSet presAssocID="{2521987E-B84D-4938-BF01-A429161CDBC4}" presName="parTx" presStyleLbl="alignNode1" presStyleIdx="0" presStyleCnt="3">
        <dgm:presLayoutVars>
          <dgm:chMax val="0"/>
          <dgm:chPref val="0"/>
          <dgm:bulletEnabled val="1"/>
        </dgm:presLayoutVars>
      </dgm:prSet>
      <dgm:spPr/>
      <dgm:t>
        <a:bodyPr/>
        <a:lstStyle/>
        <a:p>
          <a:endParaRPr lang="en-US"/>
        </a:p>
      </dgm:t>
    </dgm:pt>
    <dgm:pt modelId="{A7373089-04D8-46B8-8BD7-E2C3EC937A63}" type="pres">
      <dgm:prSet presAssocID="{2521987E-B84D-4938-BF01-A429161CDBC4}" presName="desTx" presStyleLbl="alignAccFollowNode1" presStyleIdx="0" presStyleCnt="3">
        <dgm:presLayoutVars>
          <dgm:bulletEnabled val="1"/>
        </dgm:presLayoutVars>
      </dgm:prSet>
      <dgm:spPr/>
      <dgm:t>
        <a:bodyPr/>
        <a:lstStyle/>
        <a:p>
          <a:endParaRPr lang="en-US"/>
        </a:p>
      </dgm:t>
    </dgm:pt>
    <dgm:pt modelId="{41F2BCE1-2ADC-4071-A127-AC2A0BA3C775}" type="pres">
      <dgm:prSet presAssocID="{A7A3A547-2BAA-43F2-946C-54BFAF170CDC}" presName="space" presStyleCnt="0"/>
      <dgm:spPr/>
    </dgm:pt>
    <dgm:pt modelId="{9D0EEBD4-09A9-4CE3-9A28-ECD1DAE075D0}" type="pres">
      <dgm:prSet presAssocID="{D1C71257-0BFB-40F2-92B5-D545B2D45483}" presName="composite" presStyleCnt="0"/>
      <dgm:spPr/>
    </dgm:pt>
    <dgm:pt modelId="{B7C3016A-A11F-4E08-A334-B65C8B930D5E}" type="pres">
      <dgm:prSet presAssocID="{D1C71257-0BFB-40F2-92B5-D545B2D45483}" presName="parTx" presStyleLbl="alignNode1" presStyleIdx="1" presStyleCnt="3">
        <dgm:presLayoutVars>
          <dgm:chMax val="0"/>
          <dgm:chPref val="0"/>
          <dgm:bulletEnabled val="1"/>
        </dgm:presLayoutVars>
      </dgm:prSet>
      <dgm:spPr/>
      <dgm:t>
        <a:bodyPr/>
        <a:lstStyle/>
        <a:p>
          <a:endParaRPr lang="en-US"/>
        </a:p>
      </dgm:t>
    </dgm:pt>
    <dgm:pt modelId="{646977DB-53F5-4D23-A23C-0CFD07FF8E8C}" type="pres">
      <dgm:prSet presAssocID="{D1C71257-0BFB-40F2-92B5-D545B2D45483}" presName="desTx" presStyleLbl="alignAccFollowNode1" presStyleIdx="1" presStyleCnt="3">
        <dgm:presLayoutVars>
          <dgm:bulletEnabled val="1"/>
        </dgm:presLayoutVars>
      </dgm:prSet>
      <dgm:spPr/>
      <dgm:t>
        <a:bodyPr/>
        <a:lstStyle/>
        <a:p>
          <a:endParaRPr lang="en-US"/>
        </a:p>
      </dgm:t>
    </dgm:pt>
    <dgm:pt modelId="{066591FF-1D52-42CB-BAA4-174D025BA1E9}" type="pres">
      <dgm:prSet presAssocID="{B10880D8-D0F4-49CA-883F-DC1A1C6F2B3C}" presName="space" presStyleCnt="0"/>
      <dgm:spPr/>
    </dgm:pt>
    <dgm:pt modelId="{F810C752-A82F-4891-9118-3103E4BC9C87}" type="pres">
      <dgm:prSet presAssocID="{77B74C33-AB87-4521-AAAB-72D4AA352B14}" presName="composite" presStyleCnt="0"/>
      <dgm:spPr/>
    </dgm:pt>
    <dgm:pt modelId="{3C1E7029-BB34-4D31-AA28-33F14DD4F054}" type="pres">
      <dgm:prSet presAssocID="{77B74C33-AB87-4521-AAAB-72D4AA352B14}" presName="parTx" presStyleLbl="alignNode1" presStyleIdx="2" presStyleCnt="3">
        <dgm:presLayoutVars>
          <dgm:chMax val="0"/>
          <dgm:chPref val="0"/>
          <dgm:bulletEnabled val="1"/>
        </dgm:presLayoutVars>
      </dgm:prSet>
      <dgm:spPr/>
      <dgm:t>
        <a:bodyPr/>
        <a:lstStyle/>
        <a:p>
          <a:endParaRPr lang="en-US"/>
        </a:p>
      </dgm:t>
    </dgm:pt>
    <dgm:pt modelId="{19512426-C417-4A5D-815E-349B13CE9217}" type="pres">
      <dgm:prSet presAssocID="{77B74C33-AB87-4521-AAAB-72D4AA352B14}" presName="desTx" presStyleLbl="alignAccFollowNode1" presStyleIdx="2" presStyleCnt="3">
        <dgm:presLayoutVars>
          <dgm:bulletEnabled val="1"/>
        </dgm:presLayoutVars>
      </dgm:prSet>
      <dgm:spPr/>
      <dgm:t>
        <a:bodyPr/>
        <a:lstStyle/>
        <a:p>
          <a:endParaRPr lang="en-US"/>
        </a:p>
      </dgm:t>
    </dgm:pt>
  </dgm:ptLst>
  <dgm:cxnLst>
    <dgm:cxn modelId="{35984DB9-609A-41B5-BA44-495BD9079D0D}" srcId="{676CCE56-3A44-47B0-B964-89946A9F5D1A}" destId="{D1C71257-0BFB-40F2-92B5-D545B2D45483}" srcOrd="1" destOrd="0" parTransId="{9E52976F-C66C-49D7-AB9D-62F1AC5396B8}" sibTransId="{B10880D8-D0F4-49CA-883F-DC1A1C6F2B3C}"/>
    <dgm:cxn modelId="{FDBF0CD2-9329-4D1B-89AA-06E688ED2757}" type="presOf" srcId="{676CCE56-3A44-47B0-B964-89946A9F5D1A}" destId="{C2B56AA5-ECCF-47B4-A88E-A2315997267C}" srcOrd="0" destOrd="0" presId="urn:microsoft.com/office/officeart/2005/8/layout/hList1"/>
    <dgm:cxn modelId="{2C50A30F-CEDD-475E-8204-51C01FF71C18}" srcId="{676CCE56-3A44-47B0-B964-89946A9F5D1A}" destId="{77B74C33-AB87-4521-AAAB-72D4AA352B14}" srcOrd="2" destOrd="0" parTransId="{4B1D9542-A3AA-4951-856C-46FFCEFCC21E}" sibTransId="{CD9DE35A-0E75-4D88-ABE3-CB453B1C2FE5}"/>
    <dgm:cxn modelId="{9B34E174-88AB-4623-ADA3-67BB1A58ACE4}" type="presOf" srcId="{D1C71257-0BFB-40F2-92B5-D545B2D45483}" destId="{B7C3016A-A11F-4E08-A334-B65C8B930D5E}" srcOrd="0" destOrd="0" presId="urn:microsoft.com/office/officeart/2005/8/layout/hList1"/>
    <dgm:cxn modelId="{97F8118A-A520-4811-97E9-1391EB3EB7AC}" srcId="{77B74C33-AB87-4521-AAAB-72D4AA352B14}" destId="{22EA0BF3-F1B4-47DC-908A-C8571287B79D}" srcOrd="1" destOrd="0" parTransId="{E8474AB2-38D5-4DFA-94AE-1B1D025203EF}" sibTransId="{AD5E22D6-E409-449D-9B7D-FFED4A874208}"/>
    <dgm:cxn modelId="{408BE961-B14B-4E06-8688-D48AD1D3D4FD}" srcId="{77B74C33-AB87-4521-AAAB-72D4AA352B14}" destId="{281CFD8B-E293-4C37-B232-71322D993AC6}" srcOrd="0" destOrd="0" parTransId="{7D00B821-AAF8-478C-8179-A907C935BA65}" sibTransId="{991DF341-CFD9-4066-8C58-9064B5AE70C8}"/>
    <dgm:cxn modelId="{E4AECA5B-CFBE-453A-835A-D44BE99BC9E7}" type="presOf" srcId="{DFF4E3B0-E2D5-402B-8183-5D7D09C5EC0B}" destId="{A7373089-04D8-46B8-8BD7-E2C3EC937A63}" srcOrd="0" destOrd="0" presId="urn:microsoft.com/office/officeart/2005/8/layout/hList1"/>
    <dgm:cxn modelId="{D551DD7C-397F-425E-85B6-8A149C95B40E}" srcId="{676CCE56-3A44-47B0-B964-89946A9F5D1A}" destId="{2521987E-B84D-4938-BF01-A429161CDBC4}" srcOrd="0" destOrd="0" parTransId="{B3428C6C-229F-408C-81A7-06503ACD3A96}" sibTransId="{A7A3A547-2BAA-43F2-946C-54BFAF170CDC}"/>
    <dgm:cxn modelId="{E69FD49A-6087-4C0F-B198-C61BC429F50E}" srcId="{D1C71257-0BFB-40F2-92B5-D545B2D45483}" destId="{AF593D41-4A3F-45D6-80C3-7BBEB25EBEC2}" srcOrd="0" destOrd="0" parTransId="{A23F3322-3ABB-4E6A-BBAD-08A2D33DD3FE}" sibTransId="{12FB226E-5AB6-4E4A-B11B-B6A7ED4832A7}"/>
    <dgm:cxn modelId="{8C03EE6E-4F90-42B8-B2C5-ED6735EEA86B}" type="presOf" srcId="{281CFD8B-E293-4C37-B232-71322D993AC6}" destId="{19512426-C417-4A5D-815E-349B13CE9217}" srcOrd="0" destOrd="0" presId="urn:microsoft.com/office/officeart/2005/8/layout/hList1"/>
    <dgm:cxn modelId="{91BE277F-552A-4640-AD69-A2429BF9F1E7}" type="presOf" srcId="{2521987E-B84D-4938-BF01-A429161CDBC4}" destId="{C3646CEB-5192-4C8A-A7DD-43E5D726227A}" srcOrd="0" destOrd="0" presId="urn:microsoft.com/office/officeart/2005/8/layout/hList1"/>
    <dgm:cxn modelId="{DA7B6A53-8608-4EF2-A0C0-3C97097AAA47}" type="presOf" srcId="{AF593D41-4A3F-45D6-80C3-7BBEB25EBEC2}" destId="{646977DB-53F5-4D23-A23C-0CFD07FF8E8C}" srcOrd="0" destOrd="0" presId="urn:microsoft.com/office/officeart/2005/8/layout/hList1"/>
    <dgm:cxn modelId="{81B918CF-63E7-4ABD-9880-D3AF2642D67D}" type="presOf" srcId="{77B74C33-AB87-4521-AAAB-72D4AA352B14}" destId="{3C1E7029-BB34-4D31-AA28-33F14DD4F054}" srcOrd="0" destOrd="0" presId="urn:microsoft.com/office/officeart/2005/8/layout/hList1"/>
    <dgm:cxn modelId="{9E11EA1B-02E1-44AD-BE4B-C9D56BCC9CDB}" type="presOf" srcId="{22EA0BF3-F1B4-47DC-908A-C8571287B79D}" destId="{19512426-C417-4A5D-815E-349B13CE9217}" srcOrd="0" destOrd="1" presId="urn:microsoft.com/office/officeart/2005/8/layout/hList1"/>
    <dgm:cxn modelId="{B496520D-067B-4E8C-B064-FB0A60CC2A05}" srcId="{2521987E-B84D-4938-BF01-A429161CDBC4}" destId="{DFF4E3B0-E2D5-402B-8183-5D7D09C5EC0B}" srcOrd="0" destOrd="0" parTransId="{7E66B1F8-9272-4CA6-9F26-C6657B0DDDFC}" sibTransId="{07B78CE1-381B-4312-B3FD-4AC759C96327}"/>
    <dgm:cxn modelId="{4EF8399B-C0C2-4DAC-BB0E-636558A0C53F}" type="presParOf" srcId="{C2B56AA5-ECCF-47B4-A88E-A2315997267C}" destId="{C7724F11-7F30-41C0-84E4-C855510FF80D}" srcOrd="0" destOrd="0" presId="urn:microsoft.com/office/officeart/2005/8/layout/hList1"/>
    <dgm:cxn modelId="{21C1AC76-4AAF-404E-9069-FF46AEFAAC98}" type="presParOf" srcId="{C7724F11-7F30-41C0-84E4-C855510FF80D}" destId="{C3646CEB-5192-4C8A-A7DD-43E5D726227A}" srcOrd="0" destOrd="0" presId="urn:microsoft.com/office/officeart/2005/8/layout/hList1"/>
    <dgm:cxn modelId="{DEFC2EDF-4CB3-4760-9001-2B60705925C0}" type="presParOf" srcId="{C7724F11-7F30-41C0-84E4-C855510FF80D}" destId="{A7373089-04D8-46B8-8BD7-E2C3EC937A63}" srcOrd="1" destOrd="0" presId="urn:microsoft.com/office/officeart/2005/8/layout/hList1"/>
    <dgm:cxn modelId="{2AB5533E-30EE-4DF8-A295-7A7EF0382A43}" type="presParOf" srcId="{C2B56AA5-ECCF-47B4-A88E-A2315997267C}" destId="{41F2BCE1-2ADC-4071-A127-AC2A0BA3C775}" srcOrd="1" destOrd="0" presId="urn:microsoft.com/office/officeart/2005/8/layout/hList1"/>
    <dgm:cxn modelId="{BAAE368C-AEAC-407A-8AC2-0085A9705059}" type="presParOf" srcId="{C2B56AA5-ECCF-47B4-A88E-A2315997267C}" destId="{9D0EEBD4-09A9-4CE3-9A28-ECD1DAE075D0}" srcOrd="2" destOrd="0" presId="urn:microsoft.com/office/officeart/2005/8/layout/hList1"/>
    <dgm:cxn modelId="{5555BF01-F614-401B-ABA7-BE045E19203C}" type="presParOf" srcId="{9D0EEBD4-09A9-4CE3-9A28-ECD1DAE075D0}" destId="{B7C3016A-A11F-4E08-A334-B65C8B930D5E}" srcOrd="0" destOrd="0" presId="urn:microsoft.com/office/officeart/2005/8/layout/hList1"/>
    <dgm:cxn modelId="{E8A0CEB2-1E62-454E-B1DF-E31D95F63707}" type="presParOf" srcId="{9D0EEBD4-09A9-4CE3-9A28-ECD1DAE075D0}" destId="{646977DB-53F5-4D23-A23C-0CFD07FF8E8C}" srcOrd="1" destOrd="0" presId="urn:microsoft.com/office/officeart/2005/8/layout/hList1"/>
    <dgm:cxn modelId="{2CABC8C0-0191-4166-870C-7ADEF66CAB7A}" type="presParOf" srcId="{C2B56AA5-ECCF-47B4-A88E-A2315997267C}" destId="{066591FF-1D52-42CB-BAA4-174D025BA1E9}" srcOrd="3" destOrd="0" presId="urn:microsoft.com/office/officeart/2005/8/layout/hList1"/>
    <dgm:cxn modelId="{4A822701-D228-42A6-A675-BD3B5308674D}" type="presParOf" srcId="{C2B56AA5-ECCF-47B4-A88E-A2315997267C}" destId="{F810C752-A82F-4891-9118-3103E4BC9C87}" srcOrd="4" destOrd="0" presId="urn:microsoft.com/office/officeart/2005/8/layout/hList1"/>
    <dgm:cxn modelId="{96A63D1C-A884-457F-B6A0-DB817DEB2139}" type="presParOf" srcId="{F810C752-A82F-4891-9118-3103E4BC9C87}" destId="{3C1E7029-BB34-4D31-AA28-33F14DD4F054}" srcOrd="0" destOrd="0" presId="urn:microsoft.com/office/officeart/2005/8/layout/hList1"/>
    <dgm:cxn modelId="{5D4037F1-875E-46A6-B52D-0DDFDB265A0D}" type="presParOf" srcId="{F810C752-A82F-4891-9118-3103E4BC9C87}" destId="{19512426-C417-4A5D-815E-349B13CE921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79C55D-CDF0-4BCE-AAEF-35C2D939DC8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19FC9B1B-C74A-46BB-9EEF-9861776CE3C4}">
      <dgm:prSet/>
      <dgm:spPr/>
      <dgm:t>
        <a:bodyPr/>
        <a:lstStyle/>
        <a:p>
          <a:pPr rtl="0"/>
          <a:r>
            <a:rPr lang="en-US" smtClean="0"/>
            <a:t>Performance</a:t>
          </a:r>
          <a:endParaRPr lang="en-US"/>
        </a:p>
      </dgm:t>
    </dgm:pt>
    <dgm:pt modelId="{4FAC50B0-7696-4DDC-807F-DEF83AAA549B}" type="parTrans" cxnId="{C7473A43-0534-4770-872C-75E481FFDCBD}">
      <dgm:prSet/>
      <dgm:spPr/>
      <dgm:t>
        <a:bodyPr/>
        <a:lstStyle/>
        <a:p>
          <a:endParaRPr lang="en-US"/>
        </a:p>
      </dgm:t>
    </dgm:pt>
    <dgm:pt modelId="{4A7388B6-C157-4730-9DEB-4ECE8B0469DB}" type="sibTrans" cxnId="{C7473A43-0534-4770-872C-75E481FFDCBD}">
      <dgm:prSet/>
      <dgm:spPr/>
      <dgm:t>
        <a:bodyPr/>
        <a:lstStyle/>
        <a:p>
          <a:endParaRPr lang="en-US"/>
        </a:p>
      </dgm:t>
    </dgm:pt>
    <dgm:pt modelId="{A93ADD33-5317-448B-99B0-56AF974C943A}">
      <dgm:prSet/>
      <dgm:spPr/>
      <dgm:t>
        <a:bodyPr/>
        <a:lstStyle/>
        <a:p>
          <a:pPr rtl="0"/>
          <a:r>
            <a:rPr lang="en-US" smtClean="0"/>
            <a:t>Localise critical operations and minimise communications. Use large rather than fine-grain components.</a:t>
          </a:r>
          <a:endParaRPr lang="en-US"/>
        </a:p>
      </dgm:t>
    </dgm:pt>
    <dgm:pt modelId="{7DFD1D39-93BE-4C7C-87D9-913271F8CA38}" type="parTrans" cxnId="{68225373-14E6-46A9-BBA0-31BAFB131386}">
      <dgm:prSet/>
      <dgm:spPr/>
      <dgm:t>
        <a:bodyPr/>
        <a:lstStyle/>
        <a:p>
          <a:endParaRPr lang="en-US"/>
        </a:p>
      </dgm:t>
    </dgm:pt>
    <dgm:pt modelId="{69D781A7-3DEB-4B50-BB24-37B4B3A1D1A8}" type="sibTrans" cxnId="{68225373-14E6-46A9-BBA0-31BAFB131386}">
      <dgm:prSet/>
      <dgm:spPr/>
      <dgm:t>
        <a:bodyPr/>
        <a:lstStyle/>
        <a:p>
          <a:endParaRPr lang="en-US"/>
        </a:p>
      </dgm:t>
    </dgm:pt>
    <dgm:pt modelId="{0B35F75E-B118-47B1-BBC2-91CEF6C227F5}">
      <dgm:prSet/>
      <dgm:spPr/>
      <dgm:t>
        <a:bodyPr/>
        <a:lstStyle/>
        <a:p>
          <a:pPr rtl="0"/>
          <a:r>
            <a:rPr lang="en-US" smtClean="0"/>
            <a:t>Security</a:t>
          </a:r>
          <a:endParaRPr lang="en-US"/>
        </a:p>
      </dgm:t>
    </dgm:pt>
    <dgm:pt modelId="{2FC669AB-93A1-4E2D-B0EE-9D7E90CCE2B2}" type="parTrans" cxnId="{5505B7D4-76A8-4952-9631-A7B5EDE6A314}">
      <dgm:prSet/>
      <dgm:spPr/>
      <dgm:t>
        <a:bodyPr/>
        <a:lstStyle/>
        <a:p>
          <a:endParaRPr lang="en-US"/>
        </a:p>
      </dgm:t>
    </dgm:pt>
    <dgm:pt modelId="{888E3B13-D401-4982-A56D-112E41CA182A}" type="sibTrans" cxnId="{5505B7D4-76A8-4952-9631-A7B5EDE6A314}">
      <dgm:prSet/>
      <dgm:spPr/>
      <dgm:t>
        <a:bodyPr/>
        <a:lstStyle/>
        <a:p>
          <a:endParaRPr lang="en-US"/>
        </a:p>
      </dgm:t>
    </dgm:pt>
    <dgm:pt modelId="{367F7EC7-2796-4011-B193-20C1FDB11D29}">
      <dgm:prSet/>
      <dgm:spPr/>
      <dgm:t>
        <a:bodyPr/>
        <a:lstStyle/>
        <a:p>
          <a:pPr rtl="0"/>
          <a:r>
            <a:rPr lang="en-US" smtClean="0"/>
            <a:t>Use a layered architecture with critical assets in the inner layers.</a:t>
          </a:r>
          <a:endParaRPr lang="en-US"/>
        </a:p>
      </dgm:t>
    </dgm:pt>
    <dgm:pt modelId="{3EB16565-D9CE-42C5-910B-C710F7E205F2}" type="parTrans" cxnId="{9E6D1305-B11C-42A1-83FC-C953DAA50751}">
      <dgm:prSet/>
      <dgm:spPr/>
      <dgm:t>
        <a:bodyPr/>
        <a:lstStyle/>
        <a:p>
          <a:endParaRPr lang="en-US"/>
        </a:p>
      </dgm:t>
    </dgm:pt>
    <dgm:pt modelId="{8403BEFF-16F6-4286-BB16-154547CDE90A}" type="sibTrans" cxnId="{9E6D1305-B11C-42A1-83FC-C953DAA50751}">
      <dgm:prSet/>
      <dgm:spPr/>
      <dgm:t>
        <a:bodyPr/>
        <a:lstStyle/>
        <a:p>
          <a:endParaRPr lang="en-US"/>
        </a:p>
      </dgm:t>
    </dgm:pt>
    <dgm:pt modelId="{AA639DB4-7DE0-4D1E-BBCC-4A3325DC33F2}">
      <dgm:prSet/>
      <dgm:spPr/>
      <dgm:t>
        <a:bodyPr/>
        <a:lstStyle/>
        <a:p>
          <a:pPr rtl="0"/>
          <a:r>
            <a:rPr lang="en-US" smtClean="0"/>
            <a:t>Safety</a:t>
          </a:r>
          <a:endParaRPr lang="en-US"/>
        </a:p>
      </dgm:t>
    </dgm:pt>
    <dgm:pt modelId="{7E79F16B-2A70-4403-8AF7-9A8029BFC40A}" type="parTrans" cxnId="{A25ABF94-FA71-4F4D-BF81-3138FBE18CBE}">
      <dgm:prSet/>
      <dgm:spPr/>
      <dgm:t>
        <a:bodyPr/>
        <a:lstStyle/>
        <a:p>
          <a:endParaRPr lang="en-US"/>
        </a:p>
      </dgm:t>
    </dgm:pt>
    <dgm:pt modelId="{32D930E7-E85A-4007-AB96-A3CECA9763FC}" type="sibTrans" cxnId="{A25ABF94-FA71-4F4D-BF81-3138FBE18CBE}">
      <dgm:prSet/>
      <dgm:spPr/>
      <dgm:t>
        <a:bodyPr/>
        <a:lstStyle/>
        <a:p>
          <a:endParaRPr lang="en-US"/>
        </a:p>
      </dgm:t>
    </dgm:pt>
    <dgm:pt modelId="{A63FC0A4-A13C-4938-B73D-89312118E43E}">
      <dgm:prSet/>
      <dgm:spPr/>
      <dgm:t>
        <a:bodyPr/>
        <a:lstStyle/>
        <a:p>
          <a:pPr rtl="0"/>
          <a:r>
            <a:rPr lang="en-US" smtClean="0"/>
            <a:t>Localise safety-critical features in a small number of sub-systems.</a:t>
          </a:r>
          <a:endParaRPr lang="en-US"/>
        </a:p>
      </dgm:t>
    </dgm:pt>
    <dgm:pt modelId="{CD2B5D60-E66C-4BA5-B1B9-1E954AFD2A72}" type="parTrans" cxnId="{61306A30-B895-4633-9604-549087637C11}">
      <dgm:prSet/>
      <dgm:spPr/>
      <dgm:t>
        <a:bodyPr/>
        <a:lstStyle/>
        <a:p>
          <a:endParaRPr lang="en-US"/>
        </a:p>
      </dgm:t>
    </dgm:pt>
    <dgm:pt modelId="{08363742-A228-4054-93F2-696094578384}" type="sibTrans" cxnId="{61306A30-B895-4633-9604-549087637C11}">
      <dgm:prSet/>
      <dgm:spPr/>
      <dgm:t>
        <a:bodyPr/>
        <a:lstStyle/>
        <a:p>
          <a:endParaRPr lang="en-US"/>
        </a:p>
      </dgm:t>
    </dgm:pt>
    <dgm:pt modelId="{19B3F81D-CBF8-4C0D-AEC3-DE906D514094}">
      <dgm:prSet/>
      <dgm:spPr/>
      <dgm:t>
        <a:bodyPr/>
        <a:lstStyle/>
        <a:p>
          <a:pPr rtl="0"/>
          <a:r>
            <a:rPr lang="en-US" smtClean="0"/>
            <a:t>Availability</a:t>
          </a:r>
          <a:endParaRPr lang="en-US"/>
        </a:p>
      </dgm:t>
    </dgm:pt>
    <dgm:pt modelId="{8CEE15A7-8B12-4000-8EF8-F5DA589357C8}" type="parTrans" cxnId="{71BBA34E-E069-4F16-8D6E-8E3F9B48161E}">
      <dgm:prSet/>
      <dgm:spPr/>
      <dgm:t>
        <a:bodyPr/>
        <a:lstStyle/>
        <a:p>
          <a:endParaRPr lang="en-US"/>
        </a:p>
      </dgm:t>
    </dgm:pt>
    <dgm:pt modelId="{E6EA5F27-9458-4C77-BFF0-392A36400DD0}" type="sibTrans" cxnId="{71BBA34E-E069-4F16-8D6E-8E3F9B48161E}">
      <dgm:prSet/>
      <dgm:spPr/>
      <dgm:t>
        <a:bodyPr/>
        <a:lstStyle/>
        <a:p>
          <a:endParaRPr lang="en-US"/>
        </a:p>
      </dgm:t>
    </dgm:pt>
    <dgm:pt modelId="{567FED84-C67F-44B3-B146-06ED1F361197}">
      <dgm:prSet/>
      <dgm:spPr/>
      <dgm:t>
        <a:bodyPr/>
        <a:lstStyle/>
        <a:p>
          <a:pPr rtl="0"/>
          <a:r>
            <a:rPr lang="en-US" smtClean="0"/>
            <a:t>Include redundant components and mechanisms for fault tolerance.</a:t>
          </a:r>
          <a:endParaRPr lang="en-US"/>
        </a:p>
      </dgm:t>
    </dgm:pt>
    <dgm:pt modelId="{8477B326-5E37-4B6C-836E-1E5ECB897772}" type="parTrans" cxnId="{EEE6C4EC-0102-44B5-9AA5-E44B587DA339}">
      <dgm:prSet/>
      <dgm:spPr/>
      <dgm:t>
        <a:bodyPr/>
        <a:lstStyle/>
        <a:p>
          <a:endParaRPr lang="en-US"/>
        </a:p>
      </dgm:t>
    </dgm:pt>
    <dgm:pt modelId="{930FBA6E-D4E6-40A0-89C2-E0DB9E5693D0}" type="sibTrans" cxnId="{EEE6C4EC-0102-44B5-9AA5-E44B587DA339}">
      <dgm:prSet/>
      <dgm:spPr/>
      <dgm:t>
        <a:bodyPr/>
        <a:lstStyle/>
        <a:p>
          <a:endParaRPr lang="en-US"/>
        </a:p>
      </dgm:t>
    </dgm:pt>
    <dgm:pt modelId="{3840AB23-CAA7-42F5-AC76-8985ACF2F367}">
      <dgm:prSet/>
      <dgm:spPr/>
      <dgm:t>
        <a:bodyPr/>
        <a:lstStyle/>
        <a:p>
          <a:pPr rtl="0"/>
          <a:r>
            <a:rPr lang="en-US" smtClean="0"/>
            <a:t>Maintainability</a:t>
          </a:r>
          <a:endParaRPr lang="en-US"/>
        </a:p>
      </dgm:t>
    </dgm:pt>
    <dgm:pt modelId="{46270AA5-CC96-4425-81BA-AA56D53C91DA}" type="parTrans" cxnId="{675A34A9-2779-4490-B0BA-6A0495F513B8}">
      <dgm:prSet/>
      <dgm:spPr/>
      <dgm:t>
        <a:bodyPr/>
        <a:lstStyle/>
        <a:p>
          <a:endParaRPr lang="en-US"/>
        </a:p>
      </dgm:t>
    </dgm:pt>
    <dgm:pt modelId="{5E18CB89-6F29-4255-BCF2-85B47999AAFD}" type="sibTrans" cxnId="{675A34A9-2779-4490-B0BA-6A0495F513B8}">
      <dgm:prSet/>
      <dgm:spPr/>
      <dgm:t>
        <a:bodyPr/>
        <a:lstStyle/>
        <a:p>
          <a:endParaRPr lang="en-US"/>
        </a:p>
      </dgm:t>
    </dgm:pt>
    <dgm:pt modelId="{DD8E5422-9856-40D1-8C99-3B76935C06C7}">
      <dgm:prSet/>
      <dgm:spPr/>
      <dgm:t>
        <a:bodyPr/>
        <a:lstStyle/>
        <a:p>
          <a:pPr rtl="0"/>
          <a:r>
            <a:rPr lang="en-US" smtClean="0"/>
            <a:t>Use fine-grain, replaceable components.</a:t>
          </a:r>
          <a:endParaRPr lang="en-US"/>
        </a:p>
      </dgm:t>
    </dgm:pt>
    <dgm:pt modelId="{FAEF1BF9-B539-447B-9CCA-F516DD230F45}" type="parTrans" cxnId="{FB2C7578-9DEA-47B0-BC6A-E7EC39ECAB08}">
      <dgm:prSet/>
      <dgm:spPr/>
      <dgm:t>
        <a:bodyPr/>
        <a:lstStyle/>
        <a:p>
          <a:endParaRPr lang="en-US"/>
        </a:p>
      </dgm:t>
    </dgm:pt>
    <dgm:pt modelId="{9C3C369A-317E-4DB3-BBB9-9D4B76D3ACEA}" type="sibTrans" cxnId="{FB2C7578-9DEA-47B0-BC6A-E7EC39ECAB08}">
      <dgm:prSet/>
      <dgm:spPr/>
      <dgm:t>
        <a:bodyPr/>
        <a:lstStyle/>
        <a:p>
          <a:endParaRPr lang="en-US"/>
        </a:p>
      </dgm:t>
    </dgm:pt>
    <dgm:pt modelId="{653592BA-1E48-4C37-954F-8300896C5F79}" type="pres">
      <dgm:prSet presAssocID="{C579C55D-CDF0-4BCE-AAEF-35C2D939DC8C}" presName="Name0" presStyleCnt="0">
        <dgm:presLayoutVars>
          <dgm:dir/>
          <dgm:animLvl val="lvl"/>
          <dgm:resizeHandles val="exact"/>
        </dgm:presLayoutVars>
      </dgm:prSet>
      <dgm:spPr/>
      <dgm:t>
        <a:bodyPr/>
        <a:lstStyle/>
        <a:p>
          <a:endParaRPr lang="en-US"/>
        </a:p>
      </dgm:t>
    </dgm:pt>
    <dgm:pt modelId="{D92D0854-9580-454C-AD6A-4487680BBFDF}" type="pres">
      <dgm:prSet presAssocID="{19FC9B1B-C74A-46BB-9EEF-9861776CE3C4}" presName="composite" presStyleCnt="0"/>
      <dgm:spPr/>
    </dgm:pt>
    <dgm:pt modelId="{C9AEA7A8-0465-4B45-A786-6A73A7713962}" type="pres">
      <dgm:prSet presAssocID="{19FC9B1B-C74A-46BB-9EEF-9861776CE3C4}" presName="parTx" presStyleLbl="alignNode1" presStyleIdx="0" presStyleCnt="5">
        <dgm:presLayoutVars>
          <dgm:chMax val="0"/>
          <dgm:chPref val="0"/>
          <dgm:bulletEnabled val="1"/>
        </dgm:presLayoutVars>
      </dgm:prSet>
      <dgm:spPr/>
      <dgm:t>
        <a:bodyPr/>
        <a:lstStyle/>
        <a:p>
          <a:endParaRPr lang="en-US"/>
        </a:p>
      </dgm:t>
    </dgm:pt>
    <dgm:pt modelId="{85884FEE-8893-4A4E-899F-80CBDEACDB92}" type="pres">
      <dgm:prSet presAssocID="{19FC9B1B-C74A-46BB-9EEF-9861776CE3C4}" presName="desTx" presStyleLbl="alignAccFollowNode1" presStyleIdx="0" presStyleCnt="5">
        <dgm:presLayoutVars>
          <dgm:bulletEnabled val="1"/>
        </dgm:presLayoutVars>
      </dgm:prSet>
      <dgm:spPr/>
      <dgm:t>
        <a:bodyPr/>
        <a:lstStyle/>
        <a:p>
          <a:endParaRPr lang="en-US"/>
        </a:p>
      </dgm:t>
    </dgm:pt>
    <dgm:pt modelId="{F8F86D9D-5FD6-443E-9533-3C468169BEBA}" type="pres">
      <dgm:prSet presAssocID="{4A7388B6-C157-4730-9DEB-4ECE8B0469DB}" presName="space" presStyleCnt="0"/>
      <dgm:spPr/>
    </dgm:pt>
    <dgm:pt modelId="{892E677E-E634-4AE8-B045-309920DBA683}" type="pres">
      <dgm:prSet presAssocID="{0B35F75E-B118-47B1-BBC2-91CEF6C227F5}" presName="composite" presStyleCnt="0"/>
      <dgm:spPr/>
    </dgm:pt>
    <dgm:pt modelId="{87C6AE05-EEBC-4F47-85A5-2DFB733998EC}" type="pres">
      <dgm:prSet presAssocID="{0B35F75E-B118-47B1-BBC2-91CEF6C227F5}" presName="parTx" presStyleLbl="alignNode1" presStyleIdx="1" presStyleCnt="5">
        <dgm:presLayoutVars>
          <dgm:chMax val="0"/>
          <dgm:chPref val="0"/>
          <dgm:bulletEnabled val="1"/>
        </dgm:presLayoutVars>
      </dgm:prSet>
      <dgm:spPr/>
      <dgm:t>
        <a:bodyPr/>
        <a:lstStyle/>
        <a:p>
          <a:endParaRPr lang="en-US"/>
        </a:p>
      </dgm:t>
    </dgm:pt>
    <dgm:pt modelId="{455688B0-3FD2-4F0A-B2BD-90BF7B320B22}" type="pres">
      <dgm:prSet presAssocID="{0B35F75E-B118-47B1-BBC2-91CEF6C227F5}" presName="desTx" presStyleLbl="alignAccFollowNode1" presStyleIdx="1" presStyleCnt="5">
        <dgm:presLayoutVars>
          <dgm:bulletEnabled val="1"/>
        </dgm:presLayoutVars>
      </dgm:prSet>
      <dgm:spPr/>
      <dgm:t>
        <a:bodyPr/>
        <a:lstStyle/>
        <a:p>
          <a:endParaRPr lang="en-US"/>
        </a:p>
      </dgm:t>
    </dgm:pt>
    <dgm:pt modelId="{76523D82-35FB-48EF-BE5E-02F888BB821E}" type="pres">
      <dgm:prSet presAssocID="{888E3B13-D401-4982-A56D-112E41CA182A}" presName="space" presStyleCnt="0"/>
      <dgm:spPr/>
    </dgm:pt>
    <dgm:pt modelId="{D9BE5831-8283-4B45-AE8B-FD31E5E2C854}" type="pres">
      <dgm:prSet presAssocID="{AA639DB4-7DE0-4D1E-BBCC-4A3325DC33F2}" presName="composite" presStyleCnt="0"/>
      <dgm:spPr/>
    </dgm:pt>
    <dgm:pt modelId="{A295F6A1-86EB-484C-8A64-DD23E1DFD3FD}" type="pres">
      <dgm:prSet presAssocID="{AA639DB4-7DE0-4D1E-BBCC-4A3325DC33F2}" presName="parTx" presStyleLbl="alignNode1" presStyleIdx="2" presStyleCnt="5">
        <dgm:presLayoutVars>
          <dgm:chMax val="0"/>
          <dgm:chPref val="0"/>
          <dgm:bulletEnabled val="1"/>
        </dgm:presLayoutVars>
      </dgm:prSet>
      <dgm:spPr/>
      <dgm:t>
        <a:bodyPr/>
        <a:lstStyle/>
        <a:p>
          <a:endParaRPr lang="en-US"/>
        </a:p>
      </dgm:t>
    </dgm:pt>
    <dgm:pt modelId="{77ED92DD-F971-4757-A422-4D80D176AC0F}" type="pres">
      <dgm:prSet presAssocID="{AA639DB4-7DE0-4D1E-BBCC-4A3325DC33F2}" presName="desTx" presStyleLbl="alignAccFollowNode1" presStyleIdx="2" presStyleCnt="5">
        <dgm:presLayoutVars>
          <dgm:bulletEnabled val="1"/>
        </dgm:presLayoutVars>
      </dgm:prSet>
      <dgm:spPr/>
      <dgm:t>
        <a:bodyPr/>
        <a:lstStyle/>
        <a:p>
          <a:endParaRPr lang="en-US"/>
        </a:p>
      </dgm:t>
    </dgm:pt>
    <dgm:pt modelId="{56337B9C-E33F-4F1F-8A43-76D89E177791}" type="pres">
      <dgm:prSet presAssocID="{32D930E7-E85A-4007-AB96-A3CECA9763FC}" presName="space" presStyleCnt="0"/>
      <dgm:spPr/>
    </dgm:pt>
    <dgm:pt modelId="{17678165-0698-4FB1-AE18-743199ECC1AA}" type="pres">
      <dgm:prSet presAssocID="{19B3F81D-CBF8-4C0D-AEC3-DE906D514094}" presName="composite" presStyleCnt="0"/>
      <dgm:spPr/>
    </dgm:pt>
    <dgm:pt modelId="{99B99A6C-E3A2-4CD4-B3DD-9CEF8ECD457F}" type="pres">
      <dgm:prSet presAssocID="{19B3F81D-CBF8-4C0D-AEC3-DE906D514094}" presName="parTx" presStyleLbl="alignNode1" presStyleIdx="3" presStyleCnt="5">
        <dgm:presLayoutVars>
          <dgm:chMax val="0"/>
          <dgm:chPref val="0"/>
          <dgm:bulletEnabled val="1"/>
        </dgm:presLayoutVars>
      </dgm:prSet>
      <dgm:spPr/>
      <dgm:t>
        <a:bodyPr/>
        <a:lstStyle/>
        <a:p>
          <a:endParaRPr lang="en-US"/>
        </a:p>
      </dgm:t>
    </dgm:pt>
    <dgm:pt modelId="{FFD63EE7-C59D-46B0-A589-D3653266B659}" type="pres">
      <dgm:prSet presAssocID="{19B3F81D-CBF8-4C0D-AEC3-DE906D514094}" presName="desTx" presStyleLbl="alignAccFollowNode1" presStyleIdx="3" presStyleCnt="5">
        <dgm:presLayoutVars>
          <dgm:bulletEnabled val="1"/>
        </dgm:presLayoutVars>
      </dgm:prSet>
      <dgm:spPr/>
      <dgm:t>
        <a:bodyPr/>
        <a:lstStyle/>
        <a:p>
          <a:endParaRPr lang="en-US"/>
        </a:p>
      </dgm:t>
    </dgm:pt>
    <dgm:pt modelId="{6A3F438F-88DC-462E-959E-037724BBCECC}" type="pres">
      <dgm:prSet presAssocID="{E6EA5F27-9458-4C77-BFF0-392A36400DD0}" presName="space" presStyleCnt="0"/>
      <dgm:spPr/>
    </dgm:pt>
    <dgm:pt modelId="{2E6B6553-C0D4-443B-85C3-062BACBE0BD8}" type="pres">
      <dgm:prSet presAssocID="{3840AB23-CAA7-42F5-AC76-8985ACF2F367}" presName="composite" presStyleCnt="0"/>
      <dgm:spPr/>
    </dgm:pt>
    <dgm:pt modelId="{9A302772-E865-47FB-B90C-71D98115C523}" type="pres">
      <dgm:prSet presAssocID="{3840AB23-CAA7-42F5-AC76-8985ACF2F367}" presName="parTx" presStyleLbl="alignNode1" presStyleIdx="4" presStyleCnt="5">
        <dgm:presLayoutVars>
          <dgm:chMax val="0"/>
          <dgm:chPref val="0"/>
          <dgm:bulletEnabled val="1"/>
        </dgm:presLayoutVars>
      </dgm:prSet>
      <dgm:spPr/>
      <dgm:t>
        <a:bodyPr/>
        <a:lstStyle/>
        <a:p>
          <a:endParaRPr lang="en-US"/>
        </a:p>
      </dgm:t>
    </dgm:pt>
    <dgm:pt modelId="{39F6F0FA-6A63-4256-94EA-DC83108565C1}" type="pres">
      <dgm:prSet presAssocID="{3840AB23-CAA7-42F5-AC76-8985ACF2F367}" presName="desTx" presStyleLbl="alignAccFollowNode1" presStyleIdx="4" presStyleCnt="5">
        <dgm:presLayoutVars>
          <dgm:bulletEnabled val="1"/>
        </dgm:presLayoutVars>
      </dgm:prSet>
      <dgm:spPr/>
      <dgm:t>
        <a:bodyPr/>
        <a:lstStyle/>
        <a:p>
          <a:endParaRPr lang="en-US"/>
        </a:p>
      </dgm:t>
    </dgm:pt>
  </dgm:ptLst>
  <dgm:cxnLst>
    <dgm:cxn modelId="{3868A40B-C71C-43D1-B8AA-DAF93289A0EF}" type="presOf" srcId="{3840AB23-CAA7-42F5-AC76-8985ACF2F367}" destId="{9A302772-E865-47FB-B90C-71D98115C523}" srcOrd="0" destOrd="0" presId="urn:microsoft.com/office/officeart/2005/8/layout/hList1"/>
    <dgm:cxn modelId="{61306A30-B895-4633-9604-549087637C11}" srcId="{AA639DB4-7DE0-4D1E-BBCC-4A3325DC33F2}" destId="{A63FC0A4-A13C-4938-B73D-89312118E43E}" srcOrd="0" destOrd="0" parTransId="{CD2B5D60-E66C-4BA5-B1B9-1E954AFD2A72}" sibTransId="{08363742-A228-4054-93F2-696094578384}"/>
    <dgm:cxn modelId="{EEE6C4EC-0102-44B5-9AA5-E44B587DA339}" srcId="{19B3F81D-CBF8-4C0D-AEC3-DE906D514094}" destId="{567FED84-C67F-44B3-B146-06ED1F361197}" srcOrd="0" destOrd="0" parTransId="{8477B326-5E37-4B6C-836E-1E5ECB897772}" sibTransId="{930FBA6E-D4E6-40A0-89C2-E0DB9E5693D0}"/>
    <dgm:cxn modelId="{635D62E8-A950-45F3-80E9-E12DC94F93D4}" type="presOf" srcId="{567FED84-C67F-44B3-B146-06ED1F361197}" destId="{FFD63EE7-C59D-46B0-A589-D3653266B659}" srcOrd="0" destOrd="0" presId="urn:microsoft.com/office/officeart/2005/8/layout/hList1"/>
    <dgm:cxn modelId="{675A34A9-2779-4490-B0BA-6A0495F513B8}" srcId="{C579C55D-CDF0-4BCE-AAEF-35C2D939DC8C}" destId="{3840AB23-CAA7-42F5-AC76-8985ACF2F367}" srcOrd="4" destOrd="0" parTransId="{46270AA5-CC96-4425-81BA-AA56D53C91DA}" sibTransId="{5E18CB89-6F29-4255-BCF2-85B47999AAFD}"/>
    <dgm:cxn modelId="{FB2C7578-9DEA-47B0-BC6A-E7EC39ECAB08}" srcId="{3840AB23-CAA7-42F5-AC76-8985ACF2F367}" destId="{DD8E5422-9856-40D1-8C99-3B76935C06C7}" srcOrd="0" destOrd="0" parTransId="{FAEF1BF9-B539-447B-9CCA-F516DD230F45}" sibTransId="{9C3C369A-317E-4DB3-BBB9-9D4B76D3ACEA}"/>
    <dgm:cxn modelId="{9E6D1305-B11C-42A1-83FC-C953DAA50751}" srcId="{0B35F75E-B118-47B1-BBC2-91CEF6C227F5}" destId="{367F7EC7-2796-4011-B193-20C1FDB11D29}" srcOrd="0" destOrd="0" parTransId="{3EB16565-D9CE-42C5-910B-C710F7E205F2}" sibTransId="{8403BEFF-16F6-4286-BB16-154547CDE90A}"/>
    <dgm:cxn modelId="{71BBA34E-E069-4F16-8D6E-8E3F9B48161E}" srcId="{C579C55D-CDF0-4BCE-AAEF-35C2D939DC8C}" destId="{19B3F81D-CBF8-4C0D-AEC3-DE906D514094}" srcOrd="3" destOrd="0" parTransId="{8CEE15A7-8B12-4000-8EF8-F5DA589357C8}" sibTransId="{E6EA5F27-9458-4C77-BFF0-392A36400DD0}"/>
    <dgm:cxn modelId="{8C80B1B5-0AC7-4336-AA39-505DE3A387DC}" type="presOf" srcId="{19B3F81D-CBF8-4C0D-AEC3-DE906D514094}" destId="{99B99A6C-E3A2-4CD4-B3DD-9CEF8ECD457F}" srcOrd="0" destOrd="0" presId="urn:microsoft.com/office/officeart/2005/8/layout/hList1"/>
    <dgm:cxn modelId="{549B5BE6-B2B2-450F-B752-5BCF14874D7A}" type="presOf" srcId="{AA639DB4-7DE0-4D1E-BBCC-4A3325DC33F2}" destId="{A295F6A1-86EB-484C-8A64-DD23E1DFD3FD}" srcOrd="0" destOrd="0" presId="urn:microsoft.com/office/officeart/2005/8/layout/hList1"/>
    <dgm:cxn modelId="{5505B7D4-76A8-4952-9631-A7B5EDE6A314}" srcId="{C579C55D-CDF0-4BCE-AAEF-35C2D939DC8C}" destId="{0B35F75E-B118-47B1-BBC2-91CEF6C227F5}" srcOrd="1" destOrd="0" parTransId="{2FC669AB-93A1-4E2D-B0EE-9D7E90CCE2B2}" sibTransId="{888E3B13-D401-4982-A56D-112E41CA182A}"/>
    <dgm:cxn modelId="{D8C11EBD-BEF5-4AA0-A3BA-F6B902A7C371}" type="presOf" srcId="{367F7EC7-2796-4011-B193-20C1FDB11D29}" destId="{455688B0-3FD2-4F0A-B2BD-90BF7B320B22}" srcOrd="0" destOrd="0" presId="urn:microsoft.com/office/officeart/2005/8/layout/hList1"/>
    <dgm:cxn modelId="{6EA2285B-F5E0-4954-97F0-81D6EB5E43E7}" type="presOf" srcId="{A93ADD33-5317-448B-99B0-56AF974C943A}" destId="{85884FEE-8893-4A4E-899F-80CBDEACDB92}" srcOrd="0" destOrd="0" presId="urn:microsoft.com/office/officeart/2005/8/layout/hList1"/>
    <dgm:cxn modelId="{D8C2B032-40FE-414E-844D-0D2CAE54E593}" type="presOf" srcId="{A63FC0A4-A13C-4938-B73D-89312118E43E}" destId="{77ED92DD-F971-4757-A422-4D80D176AC0F}" srcOrd="0" destOrd="0" presId="urn:microsoft.com/office/officeart/2005/8/layout/hList1"/>
    <dgm:cxn modelId="{4C36011C-D273-4A26-90CA-B6F9E40F45EA}" type="presOf" srcId="{C579C55D-CDF0-4BCE-AAEF-35C2D939DC8C}" destId="{653592BA-1E48-4C37-954F-8300896C5F79}" srcOrd="0" destOrd="0" presId="urn:microsoft.com/office/officeart/2005/8/layout/hList1"/>
    <dgm:cxn modelId="{68225373-14E6-46A9-BBA0-31BAFB131386}" srcId="{19FC9B1B-C74A-46BB-9EEF-9861776CE3C4}" destId="{A93ADD33-5317-448B-99B0-56AF974C943A}" srcOrd="0" destOrd="0" parTransId="{7DFD1D39-93BE-4C7C-87D9-913271F8CA38}" sibTransId="{69D781A7-3DEB-4B50-BB24-37B4B3A1D1A8}"/>
    <dgm:cxn modelId="{B4268FC2-1187-4D33-B0DD-14ADE19A1E2D}" type="presOf" srcId="{0B35F75E-B118-47B1-BBC2-91CEF6C227F5}" destId="{87C6AE05-EEBC-4F47-85A5-2DFB733998EC}" srcOrd="0" destOrd="0" presId="urn:microsoft.com/office/officeart/2005/8/layout/hList1"/>
    <dgm:cxn modelId="{A25ABF94-FA71-4F4D-BF81-3138FBE18CBE}" srcId="{C579C55D-CDF0-4BCE-AAEF-35C2D939DC8C}" destId="{AA639DB4-7DE0-4D1E-BBCC-4A3325DC33F2}" srcOrd="2" destOrd="0" parTransId="{7E79F16B-2A70-4403-8AF7-9A8029BFC40A}" sibTransId="{32D930E7-E85A-4007-AB96-A3CECA9763FC}"/>
    <dgm:cxn modelId="{194733C7-0191-440D-A0AA-752AD10E3FFD}" type="presOf" srcId="{19FC9B1B-C74A-46BB-9EEF-9861776CE3C4}" destId="{C9AEA7A8-0465-4B45-A786-6A73A7713962}" srcOrd="0" destOrd="0" presId="urn:microsoft.com/office/officeart/2005/8/layout/hList1"/>
    <dgm:cxn modelId="{C7473A43-0534-4770-872C-75E481FFDCBD}" srcId="{C579C55D-CDF0-4BCE-AAEF-35C2D939DC8C}" destId="{19FC9B1B-C74A-46BB-9EEF-9861776CE3C4}" srcOrd="0" destOrd="0" parTransId="{4FAC50B0-7696-4DDC-807F-DEF83AAA549B}" sibTransId="{4A7388B6-C157-4730-9DEB-4ECE8B0469DB}"/>
    <dgm:cxn modelId="{E1C57792-3813-40D2-A124-7429A1CA3851}" type="presOf" srcId="{DD8E5422-9856-40D1-8C99-3B76935C06C7}" destId="{39F6F0FA-6A63-4256-94EA-DC83108565C1}" srcOrd="0" destOrd="0" presId="urn:microsoft.com/office/officeart/2005/8/layout/hList1"/>
    <dgm:cxn modelId="{10469F57-FAD0-426F-86FB-740CCE86D89F}" type="presParOf" srcId="{653592BA-1E48-4C37-954F-8300896C5F79}" destId="{D92D0854-9580-454C-AD6A-4487680BBFDF}" srcOrd="0" destOrd="0" presId="urn:microsoft.com/office/officeart/2005/8/layout/hList1"/>
    <dgm:cxn modelId="{961DB325-C068-4EBC-BEC3-3211DE19F8BD}" type="presParOf" srcId="{D92D0854-9580-454C-AD6A-4487680BBFDF}" destId="{C9AEA7A8-0465-4B45-A786-6A73A7713962}" srcOrd="0" destOrd="0" presId="urn:microsoft.com/office/officeart/2005/8/layout/hList1"/>
    <dgm:cxn modelId="{D743955D-704C-4A87-89B9-BE756513EE42}" type="presParOf" srcId="{D92D0854-9580-454C-AD6A-4487680BBFDF}" destId="{85884FEE-8893-4A4E-899F-80CBDEACDB92}" srcOrd="1" destOrd="0" presId="urn:microsoft.com/office/officeart/2005/8/layout/hList1"/>
    <dgm:cxn modelId="{22878C9F-AF4A-4A67-A4E5-04C28AC86707}" type="presParOf" srcId="{653592BA-1E48-4C37-954F-8300896C5F79}" destId="{F8F86D9D-5FD6-443E-9533-3C468169BEBA}" srcOrd="1" destOrd="0" presId="urn:microsoft.com/office/officeart/2005/8/layout/hList1"/>
    <dgm:cxn modelId="{401CB26A-40EF-4805-88F1-A300136B4D09}" type="presParOf" srcId="{653592BA-1E48-4C37-954F-8300896C5F79}" destId="{892E677E-E634-4AE8-B045-309920DBA683}" srcOrd="2" destOrd="0" presId="urn:microsoft.com/office/officeart/2005/8/layout/hList1"/>
    <dgm:cxn modelId="{A28EE575-E784-4AA5-9D45-0D80B9657D37}" type="presParOf" srcId="{892E677E-E634-4AE8-B045-309920DBA683}" destId="{87C6AE05-EEBC-4F47-85A5-2DFB733998EC}" srcOrd="0" destOrd="0" presId="urn:microsoft.com/office/officeart/2005/8/layout/hList1"/>
    <dgm:cxn modelId="{DC965763-12AA-4DAF-ACEB-3CF2411B0A1E}" type="presParOf" srcId="{892E677E-E634-4AE8-B045-309920DBA683}" destId="{455688B0-3FD2-4F0A-B2BD-90BF7B320B22}" srcOrd="1" destOrd="0" presId="urn:microsoft.com/office/officeart/2005/8/layout/hList1"/>
    <dgm:cxn modelId="{9AA2D02F-A147-4947-B3C1-711E9C2778F9}" type="presParOf" srcId="{653592BA-1E48-4C37-954F-8300896C5F79}" destId="{76523D82-35FB-48EF-BE5E-02F888BB821E}" srcOrd="3" destOrd="0" presId="urn:microsoft.com/office/officeart/2005/8/layout/hList1"/>
    <dgm:cxn modelId="{6D259AFF-AFDC-4365-98F5-641E389AFED8}" type="presParOf" srcId="{653592BA-1E48-4C37-954F-8300896C5F79}" destId="{D9BE5831-8283-4B45-AE8B-FD31E5E2C854}" srcOrd="4" destOrd="0" presId="urn:microsoft.com/office/officeart/2005/8/layout/hList1"/>
    <dgm:cxn modelId="{DEBB37AC-4A39-4E4A-AB00-F4EB8987682B}" type="presParOf" srcId="{D9BE5831-8283-4B45-AE8B-FD31E5E2C854}" destId="{A295F6A1-86EB-484C-8A64-DD23E1DFD3FD}" srcOrd="0" destOrd="0" presId="urn:microsoft.com/office/officeart/2005/8/layout/hList1"/>
    <dgm:cxn modelId="{44998E73-0BCE-4D85-AA4F-20FC07808FB7}" type="presParOf" srcId="{D9BE5831-8283-4B45-AE8B-FD31E5E2C854}" destId="{77ED92DD-F971-4757-A422-4D80D176AC0F}" srcOrd="1" destOrd="0" presId="urn:microsoft.com/office/officeart/2005/8/layout/hList1"/>
    <dgm:cxn modelId="{172EDF9B-7092-4EEB-9F30-BAFCAF53607E}" type="presParOf" srcId="{653592BA-1E48-4C37-954F-8300896C5F79}" destId="{56337B9C-E33F-4F1F-8A43-76D89E177791}" srcOrd="5" destOrd="0" presId="urn:microsoft.com/office/officeart/2005/8/layout/hList1"/>
    <dgm:cxn modelId="{B22FB0D2-ED14-4415-B87E-680AC7896BA6}" type="presParOf" srcId="{653592BA-1E48-4C37-954F-8300896C5F79}" destId="{17678165-0698-4FB1-AE18-743199ECC1AA}" srcOrd="6" destOrd="0" presId="urn:microsoft.com/office/officeart/2005/8/layout/hList1"/>
    <dgm:cxn modelId="{ED0AB1BC-A5AD-4DDF-B950-1DA35E109084}" type="presParOf" srcId="{17678165-0698-4FB1-AE18-743199ECC1AA}" destId="{99B99A6C-E3A2-4CD4-B3DD-9CEF8ECD457F}" srcOrd="0" destOrd="0" presId="urn:microsoft.com/office/officeart/2005/8/layout/hList1"/>
    <dgm:cxn modelId="{7A957EBA-A71E-4698-A5F1-EDB429A20F26}" type="presParOf" srcId="{17678165-0698-4FB1-AE18-743199ECC1AA}" destId="{FFD63EE7-C59D-46B0-A589-D3653266B659}" srcOrd="1" destOrd="0" presId="urn:microsoft.com/office/officeart/2005/8/layout/hList1"/>
    <dgm:cxn modelId="{B7706EB3-360C-46A3-B461-BB249355DFDD}" type="presParOf" srcId="{653592BA-1E48-4C37-954F-8300896C5F79}" destId="{6A3F438F-88DC-462E-959E-037724BBCECC}" srcOrd="7" destOrd="0" presId="urn:microsoft.com/office/officeart/2005/8/layout/hList1"/>
    <dgm:cxn modelId="{338A5BC7-2552-4418-8341-A760B604D199}" type="presParOf" srcId="{653592BA-1E48-4C37-954F-8300896C5F79}" destId="{2E6B6553-C0D4-443B-85C3-062BACBE0BD8}" srcOrd="8" destOrd="0" presId="urn:microsoft.com/office/officeart/2005/8/layout/hList1"/>
    <dgm:cxn modelId="{802DA5A1-2B61-4BD2-A2A3-D3CA5D192A49}" type="presParOf" srcId="{2E6B6553-C0D4-443B-85C3-062BACBE0BD8}" destId="{9A302772-E865-47FB-B90C-71D98115C523}" srcOrd="0" destOrd="0" presId="urn:microsoft.com/office/officeart/2005/8/layout/hList1"/>
    <dgm:cxn modelId="{55001C5E-E973-4DAB-ACEA-DF1C362F8D5B}" type="presParOf" srcId="{2E6B6553-C0D4-443B-85C3-062BACBE0BD8}" destId="{39F6F0FA-6A63-4256-94EA-DC83108565C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EA7A8-0465-4B45-A786-6A73A7713962}">
      <dsp:nvSpPr>
        <dsp:cNvPr id="0" name=""/>
        <dsp:cNvSpPr/>
      </dsp:nvSpPr>
      <dsp:spPr>
        <a:xfrm>
          <a:off x="3857" y="1233737"/>
          <a:ext cx="1478756" cy="34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a:lnSpc>
              <a:spcPct val="90000"/>
            </a:lnSpc>
            <a:spcBef>
              <a:spcPct val="0"/>
            </a:spcBef>
            <a:spcAft>
              <a:spcPct val="35000"/>
            </a:spcAft>
          </a:pPr>
          <a:r>
            <a:rPr lang="en-US" sz="1200" kern="1200" smtClean="0"/>
            <a:t>Performance</a:t>
          </a:r>
          <a:endParaRPr lang="en-US" sz="1200" kern="1200"/>
        </a:p>
      </dsp:txBody>
      <dsp:txXfrm>
        <a:off x="3857" y="1233737"/>
        <a:ext cx="1478756" cy="345600"/>
      </dsp:txXfrm>
    </dsp:sp>
    <dsp:sp modelId="{85884FEE-8893-4A4E-899F-80CBDEACDB92}">
      <dsp:nvSpPr>
        <dsp:cNvPr id="0" name=""/>
        <dsp:cNvSpPr/>
      </dsp:nvSpPr>
      <dsp:spPr>
        <a:xfrm>
          <a:off x="3857" y="1579337"/>
          <a:ext cx="1478756" cy="13176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smtClean="0"/>
            <a:t>Localise critical operations and minimise communications. Use large rather than fine-grain components.</a:t>
          </a:r>
          <a:endParaRPr lang="en-US" sz="1200" kern="1200"/>
        </a:p>
      </dsp:txBody>
      <dsp:txXfrm>
        <a:off x="3857" y="1579337"/>
        <a:ext cx="1478756" cy="1317600"/>
      </dsp:txXfrm>
    </dsp:sp>
    <dsp:sp modelId="{87C6AE05-EEBC-4F47-85A5-2DFB733998EC}">
      <dsp:nvSpPr>
        <dsp:cNvPr id="0" name=""/>
        <dsp:cNvSpPr/>
      </dsp:nvSpPr>
      <dsp:spPr>
        <a:xfrm>
          <a:off x="1689639" y="1233737"/>
          <a:ext cx="1478756" cy="34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a:lnSpc>
              <a:spcPct val="90000"/>
            </a:lnSpc>
            <a:spcBef>
              <a:spcPct val="0"/>
            </a:spcBef>
            <a:spcAft>
              <a:spcPct val="35000"/>
            </a:spcAft>
          </a:pPr>
          <a:r>
            <a:rPr lang="en-US" sz="1200" kern="1200" smtClean="0"/>
            <a:t>Security</a:t>
          </a:r>
          <a:endParaRPr lang="en-US" sz="1200" kern="1200"/>
        </a:p>
      </dsp:txBody>
      <dsp:txXfrm>
        <a:off x="1689639" y="1233737"/>
        <a:ext cx="1478756" cy="345600"/>
      </dsp:txXfrm>
    </dsp:sp>
    <dsp:sp modelId="{455688B0-3FD2-4F0A-B2BD-90BF7B320B22}">
      <dsp:nvSpPr>
        <dsp:cNvPr id="0" name=""/>
        <dsp:cNvSpPr/>
      </dsp:nvSpPr>
      <dsp:spPr>
        <a:xfrm>
          <a:off x="1689639" y="1579337"/>
          <a:ext cx="1478756" cy="13176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smtClean="0"/>
            <a:t>Use a layered architecture with critical assets in the inner layers.</a:t>
          </a:r>
          <a:endParaRPr lang="en-US" sz="1200" kern="1200"/>
        </a:p>
      </dsp:txBody>
      <dsp:txXfrm>
        <a:off x="1689639" y="1579337"/>
        <a:ext cx="1478756" cy="1317600"/>
      </dsp:txXfrm>
    </dsp:sp>
    <dsp:sp modelId="{A295F6A1-86EB-484C-8A64-DD23E1DFD3FD}">
      <dsp:nvSpPr>
        <dsp:cNvPr id="0" name=""/>
        <dsp:cNvSpPr/>
      </dsp:nvSpPr>
      <dsp:spPr>
        <a:xfrm>
          <a:off x="3375421" y="1233737"/>
          <a:ext cx="1478756" cy="34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a:lnSpc>
              <a:spcPct val="90000"/>
            </a:lnSpc>
            <a:spcBef>
              <a:spcPct val="0"/>
            </a:spcBef>
            <a:spcAft>
              <a:spcPct val="35000"/>
            </a:spcAft>
          </a:pPr>
          <a:r>
            <a:rPr lang="en-US" sz="1200" kern="1200" smtClean="0"/>
            <a:t>Safety</a:t>
          </a:r>
          <a:endParaRPr lang="en-US" sz="1200" kern="1200"/>
        </a:p>
      </dsp:txBody>
      <dsp:txXfrm>
        <a:off x="3375421" y="1233737"/>
        <a:ext cx="1478756" cy="345600"/>
      </dsp:txXfrm>
    </dsp:sp>
    <dsp:sp modelId="{77ED92DD-F971-4757-A422-4D80D176AC0F}">
      <dsp:nvSpPr>
        <dsp:cNvPr id="0" name=""/>
        <dsp:cNvSpPr/>
      </dsp:nvSpPr>
      <dsp:spPr>
        <a:xfrm>
          <a:off x="3375421" y="1579337"/>
          <a:ext cx="1478756" cy="13176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smtClean="0"/>
            <a:t>Localise safety-critical features in a small number of sub-systems.</a:t>
          </a:r>
          <a:endParaRPr lang="en-US" sz="1200" kern="1200"/>
        </a:p>
      </dsp:txBody>
      <dsp:txXfrm>
        <a:off x="3375421" y="1579337"/>
        <a:ext cx="1478756" cy="1317600"/>
      </dsp:txXfrm>
    </dsp:sp>
    <dsp:sp modelId="{99B99A6C-E3A2-4CD4-B3DD-9CEF8ECD457F}">
      <dsp:nvSpPr>
        <dsp:cNvPr id="0" name=""/>
        <dsp:cNvSpPr/>
      </dsp:nvSpPr>
      <dsp:spPr>
        <a:xfrm>
          <a:off x="5061204" y="1233737"/>
          <a:ext cx="1478756" cy="34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a:lnSpc>
              <a:spcPct val="90000"/>
            </a:lnSpc>
            <a:spcBef>
              <a:spcPct val="0"/>
            </a:spcBef>
            <a:spcAft>
              <a:spcPct val="35000"/>
            </a:spcAft>
          </a:pPr>
          <a:r>
            <a:rPr lang="en-US" sz="1200" kern="1200" smtClean="0"/>
            <a:t>Availability</a:t>
          </a:r>
          <a:endParaRPr lang="en-US" sz="1200" kern="1200"/>
        </a:p>
      </dsp:txBody>
      <dsp:txXfrm>
        <a:off x="5061204" y="1233737"/>
        <a:ext cx="1478756" cy="345600"/>
      </dsp:txXfrm>
    </dsp:sp>
    <dsp:sp modelId="{FFD63EE7-C59D-46B0-A589-D3653266B659}">
      <dsp:nvSpPr>
        <dsp:cNvPr id="0" name=""/>
        <dsp:cNvSpPr/>
      </dsp:nvSpPr>
      <dsp:spPr>
        <a:xfrm>
          <a:off x="5061204" y="1579337"/>
          <a:ext cx="1478756" cy="13176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smtClean="0"/>
            <a:t>Include redundant components and mechanisms for fault tolerance.</a:t>
          </a:r>
          <a:endParaRPr lang="en-US" sz="1200" kern="1200"/>
        </a:p>
      </dsp:txBody>
      <dsp:txXfrm>
        <a:off x="5061204" y="1579337"/>
        <a:ext cx="1478756" cy="1317600"/>
      </dsp:txXfrm>
    </dsp:sp>
    <dsp:sp modelId="{9A302772-E865-47FB-B90C-71D98115C523}">
      <dsp:nvSpPr>
        <dsp:cNvPr id="0" name=""/>
        <dsp:cNvSpPr/>
      </dsp:nvSpPr>
      <dsp:spPr>
        <a:xfrm>
          <a:off x="6746986" y="1233737"/>
          <a:ext cx="1478756" cy="34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a:lnSpc>
              <a:spcPct val="90000"/>
            </a:lnSpc>
            <a:spcBef>
              <a:spcPct val="0"/>
            </a:spcBef>
            <a:spcAft>
              <a:spcPct val="35000"/>
            </a:spcAft>
          </a:pPr>
          <a:r>
            <a:rPr lang="en-US" sz="1200" kern="1200" smtClean="0"/>
            <a:t>Maintainability</a:t>
          </a:r>
          <a:endParaRPr lang="en-US" sz="1200" kern="1200"/>
        </a:p>
      </dsp:txBody>
      <dsp:txXfrm>
        <a:off x="6746986" y="1233737"/>
        <a:ext cx="1478756" cy="345600"/>
      </dsp:txXfrm>
    </dsp:sp>
    <dsp:sp modelId="{39F6F0FA-6A63-4256-94EA-DC83108565C1}">
      <dsp:nvSpPr>
        <dsp:cNvPr id="0" name=""/>
        <dsp:cNvSpPr/>
      </dsp:nvSpPr>
      <dsp:spPr>
        <a:xfrm>
          <a:off x="6746986" y="1579337"/>
          <a:ext cx="1478756" cy="13176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smtClean="0"/>
            <a:t>Use fine-grain, replaceable components.</a:t>
          </a:r>
          <a:endParaRPr lang="en-US" sz="1200" kern="1200"/>
        </a:p>
      </dsp:txBody>
      <dsp:txXfrm>
        <a:off x="6746986" y="1579337"/>
        <a:ext cx="1478756" cy="13176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4/16/2021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4/16/2021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97217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16</a:t>
            </a:fld>
            <a:endParaRPr lang="en-US"/>
          </a:p>
        </p:txBody>
      </p:sp>
    </p:spTree>
    <p:extLst>
      <p:ext uri="{BB962C8B-B14F-4D97-AF65-F5344CB8AC3E}">
        <p14:creationId xmlns:p14="http://schemas.microsoft.com/office/powerpoint/2010/main" val="253044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r>
              <a:rPr lang="en-US" smtClean="0"/>
              <a:t>Chapter 6 Architectural Design</a:t>
            </a:r>
            <a:endParaRPr lang="en-US"/>
          </a:p>
        </p:txBody>
      </p:sp>
      <p:sp>
        <p:nvSpPr>
          <p:cNvPr id="4" name="Date Placeholder 4"/>
          <p:cNvSpPr>
            <a:spLocks noGrp="1"/>
          </p:cNvSpPr>
          <p:nvPr>
            <p:ph type="dt" sz="half" idx="10"/>
          </p:nvPr>
        </p:nvSpPr>
        <p:spPr/>
        <p:txBody>
          <a:bodyPr/>
          <a:lstStyle/>
          <a:p>
            <a:fld id="{D57F1168-B232-4E38-8B34-1F57083055E1}" type="datetime1">
              <a:rPr lang="en-GB" smtClean="0"/>
              <a:t>16/04/2021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r>
              <a:rPr lang="en-US" smtClean="0"/>
              <a:t>Chapter 6 Architectural Design</a:t>
            </a:r>
            <a:endParaRPr lang="en-US"/>
          </a:p>
        </p:txBody>
      </p:sp>
      <p:sp>
        <p:nvSpPr>
          <p:cNvPr id="4" name="Date Placeholder 4"/>
          <p:cNvSpPr>
            <a:spLocks noGrp="1"/>
          </p:cNvSpPr>
          <p:nvPr>
            <p:ph type="dt" sz="half" idx="10"/>
          </p:nvPr>
        </p:nvSpPr>
        <p:spPr/>
        <p:txBody>
          <a:bodyPr/>
          <a:lstStyle/>
          <a:p>
            <a:fld id="{F33EA4C0-D35D-4C13-AD1A-3E5054BCF306}" type="datetime1">
              <a:rPr lang="en-GB" smtClean="0"/>
              <a:t>16/04/2021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r>
              <a:rPr lang="en-US" smtClean="0"/>
              <a:t>Chapter 6 Architectural Design</a:t>
            </a:r>
            <a:endParaRPr lang="en-US" dirty="0"/>
          </a:p>
        </p:txBody>
      </p:sp>
      <p:sp>
        <p:nvSpPr>
          <p:cNvPr id="4" name="Date Placeholder 4"/>
          <p:cNvSpPr>
            <a:spLocks noGrp="1"/>
          </p:cNvSpPr>
          <p:nvPr>
            <p:ph type="dt" sz="half" idx="10"/>
          </p:nvPr>
        </p:nvSpPr>
        <p:spPr/>
        <p:txBody>
          <a:bodyPr/>
          <a:lstStyle/>
          <a:p>
            <a:fld id="{8C3894A0-B0BE-4EF7-978F-D363A855EB74}" type="datetime1">
              <a:rPr lang="en-GB" smtClean="0"/>
              <a:t>16/04/2021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r>
              <a:rPr lang="en-US" smtClean="0"/>
              <a:t>Chapter 6 Architectural Design</a:t>
            </a:r>
            <a:endParaRPr lang="en-US"/>
          </a:p>
        </p:txBody>
      </p:sp>
      <p:sp>
        <p:nvSpPr>
          <p:cNvPr id="5" name="Date Placeholder 5"/>
          <p:cNvSpPr>
            <a:spLocks noGrp="1"/>
          </p:cNvSpPr>
          <p:nvPr>
            <p:ph type="dt" sz="half" idx="10"/>
          </p:nvPr>
        </p:nvSpPr>
        <p:spPr/>
        <p:txBody>
          <a:bodyPr/>
          <a:lstStyle/>
          <a:p>
            <a:fld id="{5AD82729-CD97-4DF8-9E00-E8181988C984}" type="datetime1">
              <a:rPr lang="en-GB" smtClean="0"/>
              <a:t>16/04/2021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r>
              <a:rPr lang="en-US" smtClean="0"/>
              <a:t>Chapter 6 Architectural Design</a:t>
            </a:r>
            <a:endParaRPr lang="en-US"/>
          </a:p>
        </p:txBody>
      </p:sp>
      <p:sp>
        <p:nvSpPr>
          <p:cNvPr id="7" name="Date Placeholder 7"/>
          <p:cNvSpPr>
            <a:spLocks noGrp="1"/>
          </p:cNvSpPr>
          <p:nvPr>
            <p:ph type="dt" sz="half" idx="10"/>
          </p:nvPr>
        </p:nvSpPr>
        <p:spPr/>
        <p:txBody>
          <a:bodyPr/>
          <a:lstStyle/>
          <a:p>
            <a:fld id="{347DBAFB-180C-4007-BB72-7451AEB379BE}" type="datetime1">
              <a:rPr lang="en-GB" smtClean="0"/>
              <a:t>16/04/2021</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r>
              <a:rPr lang="en-US" smtClean="0"/>
              <a:t>Chapter 6 Architectural Design</a:t>
            </a:r>
            <a:endParaRPr lang="en-US"/>
          </a:p>
        </p:txBody>
      </p:sp>
      <p:sp>
        <p:nvSpPr>
          <p:cNvPr id="3" name="Date Placeholder 3"/>
          <p:cNvSpPr>
            <a:spLocks noGrp="1"/>
          </p:cNvSpPr>
          <p:nvPr>
            <p:ph type="dt" sz="half" idx="10"/>
          </p:nvPr>
        </p:nvSpPr>
        <p:spPr/>
        <p:txBody>
          <a:bodyPr/>
          <a:lstStyle/>
          <a:p>
            <a:fld id="{01ADA0B9-9EF0-4F61-8CC5-DF46E6AAC699}" type="datetime1">
              <a:rPr lang="en-GB" smtClean="0"/>
              <a:t>16/04/2021</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r>
              <a:rPr lang="en-US" smtClean="0"/>
              <a:t>Chapter 6 Architectural Design</a:t>
            </a:r>
            <a:endParaRPr lang="en-US"/>
          </a:p>
        </p:txBody>
      </p:sp>
      <p:sp>
        <p:nvSpPr>
          <p:cNvPr id="2" name="Date Placeholder 2"/>
          <p:cNvSpPr>
            <a:spLocks noGrp="1"/>
          </p:cNvSpPr>
          <p:nvPr>
            <p:ph type="dt" sz="half" idx="10"/>
          </p:nvPr>
        </p:nvSpPr>
        <p:spPr/>
        <p:txBody>
          <a:bodyPr/>
          <a:lstStyle/>
          <a:p>
            <a:fld id="{5D78E449-55B9-4B86-9C5C-E3E8DAB45699}" type="datetime1">
              <a:rPr lang="en-GB" smtClean="0"/>
              <a:t>16/04/2021</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r>
              <a:rPr lang="en-US" smtClean="0"/>
              <a:t>Chapter 6 Architectural Design</a:t>
            </a:r>
            <a:endParaRPr lang="en-US"/>
          </a:p>
        </p:txBody>
      </p:sp>
      <p:sp>
        <p:nvSpPr>
          <p:cNvPr id="5" name="Date Placeholder 5"/>
          <p:cNvSpPr>
            <a:spLocks noGrp="1"/>
          </p:cNvSpPr>
          <p:nvPr>
            <p:ph type="dt" sz="half" idx="10"/>
          </p:nvPr>
        </p:nvSpPr>
        <p:spPr/>
        <p:txBody>
          <a:bodyPr/>
          <a:lstStyle/>
          <a:p>
            <a:fld id="{BF38B62D-F7C0-4975-BB7D-D8AE501A0AB8}" type="datetime1">
              <a:rPr lang="en-GB" smtClean="0"/>
              <a:t>16/04/2021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r>
              <a:rPr lang="en-US" smtClean="0"/>
              <a:t>Chapter 6 Architectural Design</a:t>
            </a:r>
            <a:endParaRPr lang="en-US"/>
          </a:p>
        </p:txBody>
      </p:sp>
      <p:sp>
        <p:nvSpPr>
          <p:cNvPr id="5" name="Date Placeholder 5"/>
          <p:cNvSpPr>
            <a:spLocks noGrp="1"/>
          </p:cNvSpPr>
          <p:nvPr>
            <p:ph type="dt" sz="half" idx="10"/>
          </p:nvPr>
        </p:nvSpPr>
        <p:spPr/>
        <p:txBody>
          <a:bodyPr/>
          <a:lstStyle/>
          <a:p>
            <a:fld id="{54DEE853-C2F7-4FF0-8DE2-D809B508FD77}" type="datetime1">
              <a:rPr lang="en-GB" smtClean="0"/>
              <a:t>16/04/2021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r>
              <a:rPr lang="en-US" smtClean="0"/>
              <a:t>Chapter 6 Architectural Design</a:t>
            </a:r>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E20CF470-C907-4F6B-8373-CE63194E1F90}" type="datetime1">
              <a:rPr lang="en-GB" smtClean="0"/>
              <a:t>16/04/2021</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Engineering</a:t>
            </a:r>
          </a:p>
        </p:txBody>
      </p:sp>
      <p:sp>
        <p:nvSpPr>
          <p:cNvPr id="3" name="Subtitle 2"/>
          <p:cNvSpPr>
            <a:spLocks noGrp="1"/>
          </p:cNvSpPr>
          <p:nvPr>
            <p:ph type="subTitle" idx="1"/>
          </p:nvPr>
        </p:nvSpPr>
        <p:spPr/>
        <p:txBody>
          <a:bodyPr>
            <a:normAutofit fontScale="92500" lnSpcReduction="20000"/>
          </a:bodyPr>
          <a:lstStyle/>
          <a:p>
            <a:r>
              <a:rPr lang="en-US" dirty="0"/>
              <a:t>Sobia Iftikhar</a:t>
            </a:r>
          </a:p>
          <a:p>
            <a:r>
              <a:rPr lang="en-US" sz="1300" u="sng" dirty="0"/>
              <a:t>Sobia.Iftikhar@nu.edu.pk</a:t>
            </a:r>
          </a:p>
        </p:txBody>
      </p:sp>
      <p:sp>
        <p:nvSpPr>
          <p:cNvPr id="4" name="TextBox 3"/>
          <p:cNvSpPr txBox="1"/>
          <p:nvPr/>
        </p:nvSpPr>
        <p:spPr>
          <a:xfrm>
            <a:off x="5410200" y="5390922"/>
            <a:ext cx="1098378" cy="369332"/>
          </a:xfrm>
          <a:prstGeom prst="rect">
            <a:avLst/>
          </a:prstGeom>
          <a:noFill/>
        </p:spPr>
        <p:txBody>
          <a:bodyPr wrap="none" rtlCol="0">
            <a:spAutoFit/>
          </a:bodyPr>
          <a:lstStyle/>
          <a:p>
            <a:r>
              <a:rPr lang="en-US" dirty="0"/>
              <a:t>Week </a:t>
            </a:r>
            <a:r>
              <a:rPr lang="en-US" dirty="0" smtClean="0"/>
              <a:t>08</a:t>
            </a:r>
            <a:endParaRPr lang="en-US" dirty="0"/>
          </a:p>
        </p:txBody>
      </p:sp>
    </p:spTree>
    <p:extLst>
      <p:ext uri="{BB962C8B-B14F-4D97-AF65-F5344CB8AC3E}">
        <p14:creationId xmlns:p14="http://schemas.microsoft.com/office/powerpoint/2010/main" val="216346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Advantages of explicit architecture</a:t>
            </a:r>
            <a:endParaRPr lang="en-US" dirty="0">
              <a:solidFill>
                <a:schemeClr val="bg1"/>
              </a:solidFill>
            </a:endParaRPr>
          </a:p>
        </p:txBody>
      </p:sp>
      <p:sp>
        <p:nvSpPr>
          <p:cNvPr id="3" name="Content Placeholder 2"/>
          <p:cNvSpPr>
            <a:spLocks noGrp="1"/>
          </p:cNvSpPr>
          <p:nvPr>
            <p:ph idx="1"/>
          </p:nvPr>
        </p:nvSpPr>
        <p:spPr>
          <a:xfrm>
            <a:off x="838200" y="1825625"/>
            <a:ext cx="3962400" cy="3203575"/>
          </a:xfrm>
        </p:spPr>
        <p:txBody>
          <a:bodyPr>
            <a:normAutofit lnSpcReduction="10000"/>
          </a:bodyPr>
          <a:lstStyle/>
          <a:p>
            <a:r>
              <a:rPr lang="en-US" dirty="0" smtClean="0">
                <a:solidFill>
                  <a:schemeClr val="bg1"/>
                </a:solidFill>
              </a:rPr>
              <a:t>“architecturally </a:t>
            </a:r>
            <a:r>
              <a:rPr lang="en-US" dirty="0">
                <a:solidFill>
                  <a:schemeClr val="bg1"/>
                </a:solidFill>
              </a:rPr>
              <a:t>significant requirements” where they found that non-functional requirements had the most significant effect on the system’s </a:t>
            </a:r>
            <a:r>
              <a:rPr lang="en-US" dirty="0" smtClean="0">
                <a:solidFill>
                  <a:schemeClr val="bg1"/>
                </a:solidFill>
              </a:rPr>
              <a:t>architecture.</a:t>
            </a:r>
          </a:p>
          <a:p>
            <a:r>
              <a:rPr lang="en-US" dirty="0">
                <a:solidFill>
                  <a:schemeClr val="bg1"/>
                </a:solidFill>
              </a:rPr>
              <a:t>Bass et al. (suggest that explicitly designing and documenting software architecture has three </a:t>
            </a:r>
            <a:r>
              <a:rPr lang="en-US" dirty="0" smtClean="0">
                <a:solidFill>
                  <a:schemeClr val="bg1"/>
                </a:solidFill>
              </a:rPr>
              <a:t>advantages):</a:t>
            </a:r>
            <a:endParaRPr lang="en-US" dirty="0">
              <a:solidFill>
                <a:schemeClr val="bg1"/>
              </a:solidFill>
            </a:endParaRPr>
          </a:p>
        </p:txBody>
      </p:sp>
      <p:graphicFrame>
        <p:nvGraphicFramePr>
          <p:cNvPr id="5" name="Diagram 4"/>
          <p:cNvGraphicFramePr/>
          <p:nvPr>
            <p:extLst>
              <p:ext uri="{D42A27DB-BD31-4B8C-83A1-F6EECF244321}">
                <p14:modId xmlns:p14="http://schemas.microsoft.com/office/powerpoint/2010/main" val="2897577336"/>
              </p:ext>
            </p:extLst>
          </p:nvPr>
        </p:nvGraphicFramePr>
        <p:xfrm>
          <a:off x="5257800" y="1510350"/>
          <a:ext cx="6096000" cy="2585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5181600" y="4343400"/>
            <a:ext cx="1828800" cy="1219200"/>
          </a:xfrm>
          <a:prstGeom prst="rect">
            <a:avLst/>
          </a:prstGeom>
        </p:spPr>
      </p:pic>
    </p:spTree>
    <p:extLst>
      <p:ext uri="{BB962C8B-B14F-4D97-AF65-F5344CB8AC3E}">
        <p14:creationId xmlns:p14="http://schemas.microsoft.com/office/powerpoint/2010/main" val="137812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representations</a:t>
            </a:r>
          </a:p>
        </p:txBody>
      </p:sp>
      <p:sp>
        <p:nvSpPr>
          <p:cNvPr id="3" name="Content Placeholder 2"/>
          <p:cNvSpPr>
            <a:spLocks noGrp="1"/>
          </p:cNvSpPr>
          <p:nvPr>
            <p:ph idx="1"/>
          </p:nvPr>
        </p:nvSpPr>
        <p:spPr>
          <a:xfrm>
            <a:off x="838200" y="1825625"/>
            <a:ext cx="5410200" cy="765175"/>
          </a:xfrm>
        </p:spPr>
        <p:txBody>
          <a:bodyPr>
            <a:noAutofit/>
          </a:bodyPr>
          <a:lstStyle/>
          <a:p>
            <a:r>
              <a:rPr lang="en-US" sz="1600" dirty="0"/>
              <a:t>Block diagrams present a high-level picture of the system </a:t>
            </a:r>
            <a:r>
              <a:rPr lang="en-US" sz="1600" dirty="0" smtClean="0"/>
              <a:t>structure</a:t>
            </a:r>
          </a:p>
          <a:p>
            <a:r>
              <a:rPr lang="en-US" sz="1600" dirty="0"/>
              <a:t>Each box in the diagram represents a component. Boxes within boxes indicate that the component has been decomposed to subcomponents. Arrows mean that data and or control signals are passed from component to component in the direction of the arrows</a:t>
            </a:r>
          </a:p>
        </p:txBody>
      </p:sp>
      <p:pic>
        <p:nvPicPr>
          <p:cNvPr id="4098" name="Picture 2" descr="Concepts: Softwar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905000"/>
            <a:ext cx="5704410" cy="351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6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a:t>Class </a:t>
            </a:r>
            <a:r>
              <a:rPr lang="en-US" dirty="0" smtClean="0"/>
              <a:t>20</a:t>
            </a:r>
            <a:br>
              <a:rPr lang="en-US" dirty="0" smtClean="0"/>
            </a:br>
            <a:r>
              <a:rPr lang="en-US" dirty="0" smtClean="0"/>
              <a:t>01-March-2021</a:t>
            </a:r>
            <a:endParaRPr lang="en-US" dirty="0"/>
          </a:p>
        </p:txBody>
      </p:sp>
    </p:spTree>
    <p:extLst>
      <p:ext uri="{BB962C8B-B14F-4D97-AF65-F5344CB8AC3E}">
        <p14:creationId xmlns:p14="http://schemas.microsoft.com/office/powerpoint/2010/main" val="7644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design decisions</a:t>
            </a:r>
          </a:p>
        </p:txBody>
      </p:sp>
      <p:sp>
        <p:nvSpPr>
          <p:cNvPr id="3" name="Content Placeholder 2"/>
          <p:cNvSpPr>
            <a:spLocks noGrp="1"/>
          </p:cNvSpPr>
          <p:nvPr>
            <p:ph idx="1"/>
          </p:nvPr>
        </p:nvSpPr>
        <p:spPr>
          <a:xfrm>
            <a:off x="814939" y="1828800"/>
            <a:ext cx="3833261" cy="3352800"/>
          </a:xfrm>
        </p:spPr>
        <p:txBody>
          <a:bodyPr/>
          <a:lstStyle/>
          <a:p>
            <a:r>
              <a:rPr lang="en-US" dirty="0"/>
              <a:t>Architectural design is a creative process so the process differs depending on the type of system being developed.</a:t>
            </a:r>
          </a:p>
          <a:p>
            <a:r>
              <a:rPr lang="en-US" dirty="0"/>
              <a:t>However, a number of common decisions span all design processes and these decisions affect the non-functional characteristics of the system.</a:t>
            </a:r>
          </a:p>
          <a:p>
            <a:endParaRPr lang="en-US" dirty="0"/>
          </a:p>
        </p:txBody>
      </p:sp>
      <p:pic>
        <p:nvPicPr>
          <p:cNvPr id="5122" name="Picture 2" descr="Architecture Design Decisions and Group Decision Ma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828800"/>
            <a:ext cx="607695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design decisions</a:t>
            </a:r>
            <a:endParaRPr lang="en-US" dirty="0"/>
          </a:p>
        </p:txBody>
      </p:sp>
      <p:pic>
        <p:nvPicPr>
          <p:cNvPr id="6" name="Picture 5" descr="6.2 Arch design question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840" y="1684422"/>
            <a:ext cx="8705841" cy="4671929"/>
          </a:xfrm>
          <a:prstGeom prst="rect">
            <a:avLst/>
          </a:prstGeom>
        </p:spPr>
      </p:pic>
    </p:spTree>
    <p:extLst>
      <p:ext uri="{BB962C8B-B14F-4D97-AF65-F5344CB8AC3E}">
        <p14:creationId xmlns:p14="http://schemas.microsoft.com/office/powerpoint/2010/main" val="396323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05000" y="306389"/>
            <a:ext cx="8305800" cy="917575"/>
          </a:xfrm>
        </p:spPr>
        <p:txBody>
          <a:bodyPr>
            <a:normAutofit fontScale="90000"/>
          </a:bodyPr>
          <a:lstStyle/>
          <a:p>
            <a:r>
              <a:rPr lang="en-US" dirty="0"/>
              <a:t>Architecture and system </a:t>
            </a:r>
            <a:r>
              <a:rPr lang="en-US" dirty="0" smtClean="0"/>
              <a:t>characteristics</a:t>
            </a:r>
            <a:br>
              <a:rPr lang="en-US" dirty="0" smtClean="0"/>
            </a:br>
            <a:r>
              <a:rPr lang="en-US" dirty="0" smtClean="0"/>
              <a:t>Quality Attributes</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966786746"/>
              </p:ext>
            </p:extLst>
          </p:nvPr>
        </p:nvGraphicFramePr>
        <p:xfrm>
          <a:off x="2057400" y="1600201"/>
          <a:ext cx="8229600" cy="4130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287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Architectural views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What views or perspectives are useful when designing and documenting a system’s architecture?</a:t>
            </a:r>
            <a:endParaRPr lang="en-GB" dirty="0" smtClean="0">
              <a:solidFill>
                <a:schemeClr val="bg1"/>
              </a:solidFill>
            </a:endParaRPr>
          </a:p>
          <a:p>
            <a:r>
              <a:rPr lang="en-US" dirty="0" smtClean="0">
                <a:solidFill>
                  <a:schemeClr val="bg1"/>
                </a:solidFill>
              </a:rPr>
              <a:t>What notations should be used for describing architectural models?</a:t>
            </a:r>
          </a:p>
          <a:p>
            <a:r>
              <a:rPr lang="en-US" dirty="0">
                <a:solidFill>
                  <a:schemeClr val="bg1"/>
                </a:solidFill>
              </a:rPr>
              <a:t>It is impossible to represent all relevant information about a system’s architecture in a single diagram, as a graphical model can only show one view or perspective of the system. </a:t>
            </a:r>
            <a:r>
              <a:rPr lang="en-US" dirty="0" smtClean="0">
                <a:solidFill>
                  <a:schemeClr val="bg1"/>
                </a:solidFill>
              </a:rPr>
              <a:t>?</a:t>
            </a:r>
          </a:p>
          <a:p>
            <a:r>
              <a:rPr lang="en-US" dirty="0">
                <a:solidFill>
                  <a:schemeClr val="bg1"/>
                </a:solidFill>
              </a:rPr>
              <a:t>for both design and documentation, you usually need to present multiple views of the software architecture.</a:t>
            </a:r>
            <a:endParaRPr lang="en-US" dirty="0" smtClean="0">
              <a:solidFill>
                <a:schemeClr val="bg1"/>
              </a:solidFill>
            </a:endParaRPr>
          </a:p>
          <a:p>
            <a:r>
              <a:rPr lang="en-US" dirty="0">
                <a:solidFill>
                  <a:schemeClr val="bg1"/>
                </a:solidFill>
              </a:rPr>
              <a:t>There are different opinions as to what views are required. </a:t>
            </a:r>
            <a:r>
              <a:rPr lang="en-US" dirty="0" err="1">
                <a:solidFill>
                  <a:schemeClr val="bg1"/>
                </a:solidFill>
              </a:rPr>
              <a:t>Krutchen</a:t>
            </a:r>
            <a:r>
              <a:rPr lang="en-US" dirty="0">
                <a:solidFill>
                  <a:schemeClr val="bg1"/>
                </a:solidFill>
              </a:rPr>
              <a:t> (</a:t>
            </a:r>
            <a:r>
              <a:rPr lang="en-US" dirty="0" err="1">
                <a:solidFill>
                  <a:schemeClr val="bg1"/>
                </a:solidFill>
              </a:rPr>
              <a:t>Krutchen</a:t>
            </a:r>
            <a:r>
              <a:rPr lang="en-US" dirty="0">
                <a:solidFill>
                  <a:schemeClr val="bg1"/>
                </a:solidFill>
              </a:rPr>
              <a:t> 1995) in his well-known 4 +1 view model of software architecture</a:t>
            </a:r>
          </a:p>
        </p:txBody>
      </p:sp>
    </p:spTree>
    <p:extLst>
      <p:ext uri="{BB962C8B-B14F-4D97-AF65-F5344CB8AC3E}">
        <p14:creationId xmlns:p14="http://schemas.microsoft.com/office/powerpoint/2010/main" val="325704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Architectural</a:t>
            </a:r>
            <a:r>
              <a:rPr lang="en-US" dirty="0" smtClean="0">
                <a:solidFill>
                  <a:schemeClr val="bg1"/>
                </a:solidFill>
              </a:rPr>
              <a:t> views</a:t>
            </a:r>
            <a:endParaRPr lang="en-US" dirty="0">
              <a:solidFill>
                <a:schemeClr val="bg1"/>
              </a:solidFill>
            </a:endParaRPr>
          </a:p>
        </p:txBody>
      </p:sp>
      <p:pic>
        <p:nvPicPr>
          <p:cNvPr id="6" name="Picture 5" descr="6.3 Architectural view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384" y="1877595"/>
            <a:ext cx="5375755" cy="4044616"/>
          </a:xfrm>
          <a:prstGeom prst="rect">
            <a:avLst/>
          </a:prstGeom>
        </p:spPr>
      </p:pic>
    </p:spTree>
    <p:extLst>
      <p:ext uri="{BB962C8B-B14F-4D97-AF65-F5344CB8AC3E}">
        <p14:creationId xmlns:p14="http://schemas.microsoft.com/office/powerpoint/2010/main" val="52453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View</a:t>
            </a:r>
            <a:endParaRPr lang="en-US" dirty="0"/>
          </a:p>
        </p:txBody>
      </p:sp>
      <p:sp>
        <p:nvSpPr>
          <p:cNvPr id="3" name="Content Placeholder 2"/>
          <p:cNvSpPr>
            <a:spLocks noGrp="1"/>
          </p:cNvSpPr>
          <p:nvPr>
            <p:ph idx="1"/>
          </p:nvPr>
        </p:nvSpPr>
        <p:spPr/>
        <p:txBody>
          <a:bodyPr/>
          <a:lstStyle/>
          <a:p>
            <a:r>
              <a:rPr lang="en-US" dirty="0" smtClean="0"/>
              <a:t>Logical view focus on functional requirement</a:t>
            </a:r>
          </a:p>
          <a:p>
            <a:r>
              <a:rPr lang="en-US" dirty="0" smtClean="0"/>
              <a:t>Show the key abstraction in system as object or object.</a:t>
            </a:r>
          </a:p>
          <a:p>
            <a:r>
              <a:rPr lang="en-US" dirty="0" smtClean="0"/>
              <a:t>Describes </a:t>
            </a:r>
            <a:r>
              <a:rPr lang="en-US" dirty="0"/>
              <a:t>how the system is structured in terms of units of implementation. The elements are packages, classes, and interfaces. </a:t>
            </a:r>
            <a:endParaRPr lang="en-US" dirty="0" smtClean="0"/>
          </a:p>
          <a:p>
            <a:r>
              <a:rPr lang="en-US" dirty="0" smtClean="0"/>
              <a:t>Viewer : Ender User</a:t>
            </a:r>
          </a:p>
          <a:p>
            <a:r>
              <a:rPr lang="en-US" dirty="0" smtClean="0"/>
              <a:t>The </a:t>
            </a:r>
            <a:r>
              <a:rPr lang="en-US" dirty="0"/>
              <a:t>relationship between elements shows dependencies, interface realizations, part-whole relationships, and so forth. </a:t>
            </a:r>
            <a:endParaRPr lang="en-US" dirty="0" smtClean="0"/>
          </a:p>
          <a:p>
            <a:pPr lvl="1"/>
            <a:r>
              <a:rPr lang="en-US" dirty="0" smtClean="0"/>
              <a:t>Class Diagram</a:t>
            </a:r>
          </a:p>
          <a:p>
            <a:pPr lvl="1"/>
            <a:r>
              <a:rPr lang="en-US" dirty="0" smtClean="0"/>
              <a:t>Sequence Diagram </a:t>
            </a:r>
          </a:p>
          <a:p>
            <a:pPr lvl="1"/>
            <a:r>
              <a:rPr lang="en-US" dirty="0" smtClean="0"/>
              <a:t>Communication Diagram</a:t>
            </a:r>
            <a:endParaRPr lang="en-US" dirty="0"/>
          </a:p>
        </p:txBody>
      </p:sp>
      <p:pic>
        <p:nvPicPr>
          <p:cNvPr id="6" name="Picture 5"/>
          <p:cNvPicPr>
            <a:picLocks noChangeAspect="1"/>
          </p:cNvPicPr>
          <p:nvPr/>
        </p:nvPicPr>
        <p:blipFill>
          <a:blip r:embed="rId2"/>
          <a:stretch>
            <a:fillRect/>
          </a:stretch>
        </p:blipFill>
        <p:spPr>
          <a:xfrm>
            <a:off x="8915400" y="4572000"/>
            <a:ext cx="2495550" cy="1828800"/>
          </a:xfrm>
          <a:prstGeom prst="rect">
            <a:avLst/>
          </a:prstGeom>
        </p:spPr>
      </p:pic>
    </p:spTree>
    <p:extLst>
      <p:ext uri="{BB962C8B-B14F-4D97-AF65-F5344CB8AC3E}">
        <p14:creationId xmlns:p14="http://schemas.microsoft.com/office/powerpoint/2010/main" val="41727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View</a:t>
            </a:r>
            <a:endParaRPr lang="en-US" dirty="0"/>
          </a:p>
        </p:txBody>
      </p:sp>
      <p:sp>
        <p:nvSpPr>
          <p:cNvPr id="3" name="Content Placeholder 2"/>
          <p:cNvSpPr>
            <a:spLocks noGrp="1"/>
          </p:cNvSpPr>
          <p:nvPr>
            <p:ph idx="1"/>
          </p:nvPr>
        </p:nvSpPr>
        <p:spPr>
          <a:xfrm>
            <a:off x="838200" y="1825625"/>
            <a:ext cx="5105400" cy="4351338"/>
          </a:xfrm>
        </p:spPr>
        <p:txBody>
          <a:bodyPr/>
          <a:lstStyle/>
          <a:p>
            <a:r>
              <a:rPr lang="en-US" dirty="0" smtClean="0"/>
              <a:t>How system is run </a:t>
            </a:r>
          </a:p>
          <a:p>
            <a:r>
              <a:rPr lang="en-US" dirty="0" smtClean="0"/>
              <a:t>Focus on achieving no-functional requirement</a:t>
            </a:r>
          </a:p>
          <a:p>
            <a:r>
              <a:rPr lang="en-US" dirty="0"/>
              <a:t>which shows how, at runtime, the system is composed of interacting processes. This view is useful for making judgments about non-functional system characteristics such as performance and availability</a:t>
            </a:r>
            <a:r>
              <a:rPr lang="en-US" dirty="0" smtClean="0"/>
              <a:t>.</a:t>
            </a:r>
          </a:p>
          <a:p>
            <a:r>
              <a:rPr lang="en-US" dirty="0" smtClean="0"/>
              <a:t>Viewer: integrated</a:t>
            </a:r>
            <a:endParaRPr lang="en-US" dirty="0"/>
          </a:p>
        </p:txBody>
      </p:sp>
      <p:pic>
        <p:nvPicPr>
          <p:cNvPr id="4" name="Picture 3"/>
          <p:cNvPicPr>
            <a:picLocks noChangeAspect="1"/>
          </p:cNvPicPr>
          <p:nvPr/>
        </p:nvPicPr>
        <p:blipFill rotWithShape="1">
          <a:blip r:embed="rId2"/>
          <a:srcRect l="16667" t="33333" r="25833" b="8889"/>
          <a:stretch/>
        </p:blipFill>
        <p:spPr>
          <a:xfrm>
            <a:off x="6248400" y="2020094"/>
            <a:ext cx="5257800" cy="3962400"/>
          </a:xfrm>
          <a:prstGeom prst="rect">
            <a:avLst/>
          </a:prstGeom>
        </p:spPr>
      </p:pic>
    </p:spTree>
    <p:extLst>
      <p:ext uri="{BB962C8B-B14F-4D97-AF65-F5344CB8AC3E}">
        <p14:creationId xmlns:p14="http://schemas.microsoft.com/office/powerpoint/2010/main" val="227722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a:t>Class </a:t>
            </a:r>
            <a:r>
              <a:rPr lang="en-US" dirty="0" smtClean="0"/>
              <a:t>19</a:t>
            </a:r>
            <a:br>
              <a:rPr lang="en-US" dirty="0" smtClean="0"/>
            </a:br>
            <a:r>
              <a:rPr lang="en-US" dirty="0" smtClean="0"/>
              <a:t>31-March-2021</a:t>
            </a:r>
            <a:endParaRPr lang="en-US" dirty="0"/>
          </a:p>
        </p:txBody>
      </p:sp>
    </p:spTree>
    <p:extLst>
      <p:ext uri="{BB962C8B-B14F-4D97-AF65-F5344CB8AC3E}">
        <p14:creationId xmlns:p14="http://schemas.microsoft.com/office/powerpoint/2010/main" val="151557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View</a:t>
            </a:r>
            <a:endParaRPr lang="en-US" dirty="0"/>
          </a:p>
        </p:txBody>
      </p:sp>
      <p:pic>
        <p:nvPicPr>
          <p:cNvPr id="4" name="Content Placeholder 3"/>
          <p:cNvPicPr>
            <a:picLocks noGrp="1" noChangeAspect="1"/>
          </p:cNvPicPr>
          <p:nvPr>
            <p:ph idx="1"/>
          </p:nvPr>
        </p:nvPicPr>
        <p:blipFill>
          <a:blip r:embed="rId2"/>
          <a:stretch>
            <a:fillRect/>
          </a:stretch>
        </p:blipFill>
        <p:spPr>
          <a:xfrm>
            <a:off x="4116498" y="1825625"/>
            <a:ext cx="3959004" cy="4351338"/>
          </a:xfrm>
          <a:prstGeom prst="rect">
            <a:avLst/>
          </a:prstGeom>
        </p:spPr>
      </p:pic>
    </p:spTree>
    <p:extLst>
      <p:ext uri="{BB962C8B-B14F-4D97-AF65-F5344CB8AC3E}">
        <p14:creationId xmlns:p14="http://schemas.microsoft.com/office/powerpoint/2010/main" val="391758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development view</a:t>
            </a:r>
          </a:p>
        </p:txBody>
      </p:sp>
      <p:sp>
        <p:nvSpPr>
          <p:cNvPr id="3" name="Content Placeholder 2"/>
          <p:cNvSpPr>
            <a:spLocks noGrp="1"/>
          </p:cNvSpPr>
          <p:nvPr>
            <p:ph idx="1"/>
          </p:nvPr>
        </p:nvSpPr>
        <p:spPr/>
        <p:txBody>
          <a:bodyPr/>
          <a:lstStyle/>
          <a:p>
            <a:r>
              <a:rPr lang="en-US" dirty="0"/>
              <a:t>It shows the decomposition of the system into different modules that will be implemented by different development teams and also represents the logical organization of the code.</a:t>
            </a:r>
          </a:p>
        </p:txBody>
      </p:sp>
      <p:pic>
        <p:nvPicPr>
          <p:cNvPr id="4" name="Picture 3"/>
          <p:cNvPicPr>
            <a:picLocks noChangeAspect="1"/>
          </p:cNvPicPr>
          <p:nvPr/>
        </p:nvPicPr>
        <p:blipFill>
          <a:blip r:embed="rId2"/>
          <a:stretch>
            <a:fillRect/>
          </a:stretch>
        </p:blipFill>
        <p:spPr>
          <a:xfrm>
            <a:off x="4405312" y="2743200"/>
            <a:ext cx="3381375" cy="3714750"/>
          </a:xfrm>
          <a:prstGeom prst="rect">
            <a:avLst/>
          </a:prstGeom>
        </p:spPr>
      </p:pic>
    </p:spTree>
    <p:extLst>
      <p:ext uri="{BB962C8B-B14F-4D97-AF65-F5344CB8AC3E}">
        <p14:creationId xmlns:p14="http://schemas.microsoft.com/office/powerpoint/2010/main" val="27128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view</a:t>
            </a:r>
            <a:endParaRPr lang="en-US" dirty="0"/>
          </a:p>
        </p:txBody>
      </p:sp>
      <p:sp>
        <p:nvSpPr>
          <p:cNvPr id="3" name="Content Placeholder 2"/>
          <p:cNvSpPr>
            <a:spLocks noGrp="1"/>
          </p:cNvSpPr>
          <p:nvPr>
            <p:ph idx="1"/>
          </p:nvPr>
        </p:nvSpPr>
        <p:spPr/>
        <p:txBody>
          <a:bodyPr/>
          <a:lstStyle/>
          <a:p>
            <a:r>
              <a:rPr lang="en-US" dirty="0"/>
              <a:t>Physical view is used for depicting how the software is deployed in data centers. </a:t>
            </a:r>
            <a:endParaRPr lang="en-US" dirty="0" smtClean="0"/>
          </a:p>
          <a:p>
            <a:r>
              <a:rPr lang="en-US" dirty="0" smtClean="0"/>
              <a:t>For </a:t>
            </a:r>
            <a:r>
              <a:rPr lang="en-US" dirty="0"/>
              <a:t>example in case of web based application you will show which web service you have used, no of servers and their role, and the software components installed on  them. This view is useful for System engineers. The view below shows that two servers a database server and a web application server will be used in this EUROCET system.</a:t>
            </a:r>
          </a:p>
        </p:txBody>
      </p:sp>
      <p:pic>
        <p:nvPicPr>
          <p:cNvPr id="3076" name="Picture 4" descr="l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3581400"/>
            <a:ext cx="285750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8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09600" y="2310606"/>
            <a:ext cx="5067300" cy="2838450"/>
          </a:xfrm>
          <a:prstGeom prst="rect">
            <a:avLst/>
          </a:prstGeom>
        </p:spPr>
      </p:pic>
      <p:pic>
        <p:nvPicPr>
          <p:cNvPr id="1026" name="Picture 2" descr="Documenting Software Architecture – @hgra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851" y="2133599"/>
            <a:ext cx="5955496" cy="319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94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Content Placeholder 3"/>
          <p:cNvPicPr>
            <a:picLocks noGrp="1" noChangeAspect="1"/>
          </p:cNvPicPr>
          <p:nvPr>
            <p:ph idx="1"/>
          </p:nvPr>
        </p:nvPicPr>
        <p:blipFill rotWithShape="1">
          <a:blip r:embed="rId2"/>
          <a:srcRect l="12569" t="7077" r="13553" b="5363"/>
          <a:stretch/>
        </p:blipFill>
        <p:spPr>
          <a:xfrm>
            <a:off x="3200400" y="1502112"/>
            <a:ext cx="7239000" cy="4826001"/>
          </a:xfrm>
          <a:prstGeom prst="rect">
            <a:avLst/>
          </a:prstGeom>
        </p:spPr>
      </p:pic>
    </p:spTree>
    <p:extLst>
      <p:ext uri="{BB962C8B-B14F-4D97-AF65-F5344CB8AC3E}">
        <p14:creationId xmlns:p14="http://schemas.microsoft.com/office/powerpoint/2010/main" val="175767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Architecture Pattern and Design Pattern</a:t>
            </a:r>
            <a:endParaRPr lang="en-US" dirty="0">
              <a:solidFill>
                <a:schemeClr val="bg2"/>
              </a:solidFill>
            </a:endParaRPr>
          </a:p>
        </p:txBody>
      </p:sp>
      <p:sp>
        <p:nvSpPr>
          <p:cNvPr id="3" name="Content Placeholder 2"/>
          <p:cNvSpPr>
            <a:spLocks noGrp="1"/>
          </p:cNvSpPr>
          <p:nvPr>
            <p:ph idx="1"/>
          </p:nvPr>
        </p:nvSpPr>
        <p:spPr/>
        <p:txBody>
          <a:bodyPr/>
          <a:lstStyle/>
          <a:p>
            <a:r>
              <a:rPr lang="en-US" dirty="0">
                <a:solidFill>
                  <a:schemeClr val="bg2"/>
                </a:solidFill>
              </a:rPr>
              <a:t>Software architecture is responsible for the skeleton and the high-level infrastructure of software, </a:t>
            </a:r>
            <a:endParaRPr lang="en-US" dirty="0" smtClean="0">
              <a:solidFill>
                <a:schemeClr val="bg2"/>
              </a:solidFill>
            </a:endParaRPr>
          </a:p>
          <a:p>
            <a:r>
              <a:rPr lang="en-US" dirty="0" smtClean="0">
                <a:solidFill>
                  <a:schemeClr val="bg2"/>
                </a:solidFill>
              </a:rPr>
              <a:t>whereas </a:t>
            </a:r>
            <a:r>
              <a:rPr lang="en-US" dirty="0">
                <a:solidFill>
                  <a:schemeClr val="bg2"/>
                </a:solidFill>
              </a:rPr>
              <a:t>software design is responsible for the code level design such as, what each module is doing, the classes scope, and the functions purposes, etc</a:t>
            </a:r>
            <a:r>
              <a:rPr lang="en-US" dirty="0" smtClean="0">
                <a:solidFill>
                  <a:schemeClr val="bg2"/>
                </a:solidFill>
              </a:rPr>
              <a:t>.</a:t>
            </a:r>
          </a:p>
          <a:p>
            <a:r>
              <a:rPr lang="en-US" dirty="0">
                <a:solidFill>
                  <a:schemeClr val="bg2"/>
                </a:solidFill>
              </a:rPr>
              <a:t>Generally, the architecture and design both explains the </a:t>
            </a:r>
            <a:r>
              <a:rPr lang="en-US" b="1" dirty="0">
                <a:solidFill>
                  <a:schemeClr val="bg2"/>
                </a:solidFill>
              </a:rPr>
              <a:t>idea</a:t>
            </a:r>
            <a:r>
              <a:rPr lang="en-US" dirty="0">
                <a:solidFill>
                  <a:schemeClr val="bg2"/>
                </a:solidFill>
              </a:rPr>
              <a:t> but </a:t>
            </a:r>
            <a:r>
              <a:rPr lang="en-US" b="1" dirty="0">
                <a:solidFill>
                  <a:schemeClr val="bg2"/>
                </a:solidFill>
              </a:rPr>
              <a:t>architecture</a:t>
            </a:r>
            <a:r>
              <a:rPr lang="en-US" dirty="0">
                <a:solidFill>
                  <a:schemeClr val="bg2"/>
                </a:solidFill>
              </a:rPr>
              <a:t> focus on the </a:t>
            </a:r>
            <a:r>
              <a:rPr lang="en-US" b="1" dirty="0">
                <a:solidFill>
                  <a:schemeClr val="bg2"/>
                </a:solidFill>
              </a:rPr>
              <a:t>abstract view</a:t>
            </a:r>
            <a:r>
              <a:rPr lang="en-US" dirty="0">
                <a:solidFill>
                  <a:schemeClr val="bg2"/>
                </a:solidFill>
              </a:rPr>
              <a:t> of idea while </a:t>
            </a:r>
            <a:r>
              <a:rPr lang="en-US" b="1" dirty="0">
                <a:solidFill>
                  <a:schemeClr val="bg2"/>
                </a:solidFill>
              </a:rPr>
              <a:t>design</a:t>
            </a:r>
            <a:r>
              <a:rPr lang="en-US" dirty="0">
                <a:solidFill>
                  <a:schemeClr val="bg2"/>
                </a:solidFill>
              </a:rPr>
              <a:t> focus on the </a:t>
            </a:r>
            <a:r>
              <a:rPr lang="en-US" b="1" dirty="0">
                <a:solidFill>
                  <a:schemeClr val="bg2"/>
                </a:solidFill>
              </a:rPr>
              <a:t>implementation view</a:t>
            </a:r>
            <a:r>
              <a:rPr lang="en-US" dirty="0">
                <a:solidFill>
                  <a:schemeClr val="bg2"/>
                </a:solidFill>
              </a:rPr>
              <a:t> of idea.</a:t>
            </a:r>
          </a:p>
        </p:txBody>
      </p:sp>
    </p:spTree>
    <p:extLst>
      <p:ext uri="{BB962C8B-B14F-4D97-AF65-F5344CB8AC3E}">
        <p14:creationId xmlns:p14="http://schemas.microsoft.com/office/powerpoint/2010/main" val="55871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solidFill>
              </a:rPr>
              <a:t>Design Patterns:</a:t>
            </a:r>
            <a:endParaRPr lang="en-US" dirty="0">
              <a:solidFill>
                <a:schemeClr val="bg2"/>
              </a:solidFill>
            </a:endParaRPr>
          </a:p>
        </p:txBody>
      </p:sp>
      <p:sp>
        <p:nvSpPr>
          <p:cNvPr id="3" name="Content Placeholder 2"/>
          <p:cNvSpPr>
            <a:spLocks noGrp="1"/>
          </p:cNvSpPr>
          <p:nvPr>
            <p:ph sz="half" idx="2"/>
          </p:nvPr>
        </p:nvSpPr>
        <p:spPr>
          <a:xfrm>
            <a:off x="609600" y="2285999"/>
            <a:ext cx="5638800" cy="3962401"/>
          </a:xfrm>
          <a:ln>
            <a:solidFill>
              <a:srgbClr val="C00000"/>
            </a:solidFill>
          </a:ln>
        </p:spPr>
        <p:txBody>
          <a:bodyPr>
            <a:noAutofit/>
          </a:bodyPr>
          <a:lstStyle/>
          <a:p>
            <a:r>
              <a:rPr lang="en-US" sz="1800" b="1" dirty="0" smtClean="0">
                <a:solidFill>
                  <a:schemeClr val="bg2"/>
                </a:solidFill>
                <a:latin typeface="Times New Roman" panose="02020603050405020304" pitchFamily="18" charset="0"/>
                <a:cs typeface="Times New Roman" panose="02020603050405020304" pitchFamily="18" charset="0"/>
              </a:rPr>
              <a:t>Creational Patterns</a:t>
            </a:r>
            <a:r>
              <a:rPr lang="en-US" sz="1800" dirty="0" smtClean="0">
                <a:solidFill>
                  <a:schemeClr val="bg2"/>
                </a:solidFill>
                <a:latin typeface="Times New Roman" panose="02020603050405020304" pitchFamily="18" charset="0"/>
                <a:cs typeface="Times New Roman" panose="02020603050405020304" pitchFamily="18" charset="0"/>
              </a:rPr>
              <a:t>: </a:t>
            </a:r>
            <a:r>
              <a:rPr lang="en-US" sz="1600" dirty="0">
                <a:solidFill>
                  <a:schemeClr val="bg2"/>
                </a:solidFill>
                <a:latin typeface="Times New Roman" panose="02020603050405020304" pitchFamily="18" charset="0"/>
                <a:cs typeface="Times New Roman" panose="02020603050405020304" pitchFamily="18" charset="0"/>
              </a:rPr>
              <a:t>It focus on how to instantiate an object or group of related objects</a:t>
            </a:r>
            <a:r>
              <a:rPr lang="en-US" sz="1600" dirty="0" smtClean="0">
                <a:solidFill>
                  <a:schemeClr val="bg2"/>
                </a:solidFill>
                <a:latin typeface="Times New Roman" panose="02020603050405020304" pitchFamily="18" charset="0"/>
                <a:cs typeface="Times New Roman" panose="02020603050405020304" pitchFamily="18" charset="0"/>
              </a:rPr>
              <a:t>.</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Abstract Factory</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Builder</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Factory Method</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Prototype</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Singleton pattern</a:t>
            </a:r>
          </a:p>
          <a:p>
            <a:r>
              <a:rPr lang="en-US" sz="1800" b="1" dirty="0" smtClean="0">
                <a:solidFill>
                  <a:schemeClr val="bg2"/>
                </a:solidFill>
                <a:latin typeface="Times New Roman" panose="02020603050405020304" pitchFamily="18" charset="0"/>
                <a:cs typeface="Times New Roman" panose="02020603050405020304" pitchFamily="18" charset="0"/>
              </a:rPr>
              <a:t>Structural Patterns</a:t>
            </a:r>
            <a:r>
              <a:rPr lang="en-US" sz="1800" dirty="0" smtClean="0">
                <a:solidFill>
                  <a:schemeClr val="bg2"/>
                </a:solidFill>
                <a:latin typeface="Times New Roman" panose="02020603050405020304" pitchFamily="18" charset="0"/>
                <a:cs typeface="Times New Roman" panose="02020603050405020304" pitchFamily="18" charset="0"/>
              </a:rPr>
              <a:t>: </a:t>
            </a:r>
            <a:r>
              <a:rPr lang="en-US" sz="1600" dirty="0">
                <a:solidFill>
                  <a:schemeClr val="bg2"/>
                </a:solidFill>
                <a:latin typeface="Times New Roman" panose="02020603050405020304" pitchFamily="18" charset="0"/>
                <a:cs typeface="Times New Roman" panose="02020603050405020304" pitchFamily="18" charset="0"/>
              </a:rPr>
              <a:t>I</a:t>
            </a:r>
            <a:r>
              <a:rPr lang="en-US" sz="1600" dirty="0" smtClean="0">
                <a:solidFill>
                  <a:schemeClr val="bg2"/>
                </a:solidFill>
                <a:latin typeface="Times New Roman" panose="02020603050405020304" pitchFamily="18" charset="0"/>
                <a:cs typeface="Times New Roman" panose="02020603050405020304" pitchFamily="18" charset="0"/>
              </a:rPr>
              <a:t>dentifying </a:t>
            </a:r>
            <a:r>
              <a:rPr lang="en-US" sz="1600" dirty="0">
                <a:solidFill>
                  <a:schemeClr val="bg2"/>
                </a:solidFill>
                <a:latin typeface="Times New Roman" panose="02020603050405020304" pitchFamily="18" charset="0"/>
                <a:cs typeface="Times New Roman" panose="02020603050405020304" pitchFamily="18" charset="0"/>
              </a:rPr>
              <a:t>a simple way to realize relationships among </a:t>
            </a:r>
            <a:r>
              <a:rPr lang="en-US" sz="1600" dirty="0" smtClean="0">
                <a:solidFill>
                  <a:schemeClr val="bg2"/>
                </a:solidFill>
                <a:latin typeface="Times New Roman" panose="02020603050405020304" pitchFamily="18" charset="0"/>
                <a:cs typeface="Times New Roman" panose="02020603050405020304" pitchFamily="18" charset="0"/>
              </a:rPr>
              <a:t>Entities</a:t>
            </a:r>
            <a:r>
              <a:rPr lang="en-US" sz="1800" dirty="0" smtClean="0">
                <a:solidFill>
                  <a:schemeClr val="bg2"/>
                </a:solidFill>
                <a:latin typeface="Times New Roman" panose="02020603050405020304" pitchFamily="18" charset="0"/>
                <a:cs typeface="Times New Roman" panose="02020603050405020304" pitchFamily="18" charset="0"/>
              </a:rPr>
              <a:t>.</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Adapter</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Bridge</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Decorator</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Facade</a:t>
            </a:r>
          </a:p>
          <a:p>
            <a:pPr marL="1303020" lvl="4" indent="-342900">
              <a:buFont typeface="+mj-lt"/>
              <a:buAutoNum type="arabicPeriod"/>
            </a:pPr>
            <a:r>
              <a:rPr lang="en-US" sz="1200" dirty="0">
                <a:solidFill>
                  <a:schemeClr val="bg2"/>
                </a:solidFill>
                <a:latin typeface="Times New Roman" panose="02020603050405020304" pitchFamily="18" charset="0"/>
                <a:cs typeface="Times New Roman" panose="02020603050405020304" pitchFamily="18" charset="0"/>
              </a:rPr>
              <a:t>Proxy </a:t>
            </a:r>
            <a:r>
              <a:rPr lang="en-US" sz="1200" dirty="0" smtClean="0">
                <a:solidFill>
                  <a:schemeClr val="bg2"/>
                </a:solidFill>
                <a:latin typeface="Times New Roman" panose="02020603050405020304" pitchFamily="18" charset="0"/>
                <a:cs typeface="Times New Roman" panose="02020603050405020304" pitchFamily="18" charset="0"/>
              </a:rPr>
              <a:t>pattern</a:t>
            </a:r>
          </a:p>
          <a:p>
            <a:endParaRPr lang="en-US" sz="1800" dirty="0">
              <a:solidFill>
                <a:schemeClr val="bg2"/>
              </a:solidFill>
              <a:latin typeface="Times New Roman" panose="02020603050405020304" pitchFamily="18" charset="0"/>
              <a:cs typeface="Times New Roman" panose="02020603050405020304" pitchFamily="18" charset="0"/>
            </a:endParaRPr>
          </a:p>
          <a:p>
            <a:endParaRPr lang="en-US" sz="1800" dirty="0">
              <a:solidFill>
                <a:schemeClr val="bg2"/>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quarter" idx="4"/>
          </p:nvPr>
        </p:nvSpPr>
        <p:spPr>
          <a:xfrm>
            <a:off x="6324600" y="2286000"/>
            <a:ext cx="5029200" cy="3962400"/>
          </a:xfrm>
          <a:ln>
            <a:solidFill>
              <a:srgbClr val="C00000"/>
            </a:solidFill>
          </a:ln>
        </p:spPr>
        <p:txBody>
          <a:bodyPr/>
          <a:lstStyle/>
          <a:p>
            <a:r>
              <a:rPr lang="en-US" dirty="0">
                <a:solidFill>
                  <a:schemeClr val="bg2"/>
                </a:solidFill>
              </a:rPr>
              <a:t>Behavioral </a:t>
            </a:r>
            <a:r>
              <a:rPr lang="en-US" dirty="0" smtClean="0">
                <a:solidFill>
                  <a:schemeClr val="bg2"/>
                </a:solidFill>
              </a:rPr>
              <a:t>Patterns</a:t>
            </a:r>
            <a:r>
              <a:rPr lang="en-US" sz="1800" dirty="0" smtClean="0">
                <a:solidFill>
                  <a:schemeClr val="bg2"/>
                </a:solidFill>
              </a:rPr>
              <a:t>: </a:t>
            </a:r>
            <a:r>
              <a:rPr lang="en-US" sz="1400" dirty="0">
                <a:solidFill>
                  <a:schemeClr val="bg2"/>
                </a:solidFill>
              </a:rPr>
              <a:t>It identify common communication patterns between objects and realize these patterns.</a:t>
            </a:r>
          </a:p>
          <a:p>
            <a:pPr lvl="4"/>
            <a:r>
              <a:rPr lang="en-US" dirty="0">
                <a:solidFill>
                  <a:schemeClr val="bg2"/>
                </a:solidFill>
              </a:rPr>
              <a:t>Command</a:t>
            </a:r>
          </a:p>
          <a:p>
            <a:pPr lvl="4"/>
            <a:r>
              <a:rPr lang="en-US" dirty="0">
                <a:solidFill>
                  <a:schemeClr val="bg2"/>
                </a:solidFill>
              </a:rPr>
              <a:t>Interpreter</a:t>
            </a:r>
          </a:p>
          <a:p>
            <a:pPr lvl="4"/>
            <a:r>
              <a:rPr lang="en-US" dirty="0">
                <a:solidFill>
                  <a:schemeClr val="bg2"/>
                </a:solidFill>
              </a:rPr>
              <a:t>Iterator</a:t>
            </a:r>
          </a:p>
          <a:p>
            <a:pPr lvl="4"/>
            <a:r>
              <a:rPr lang="en-US" dirty="0">
                <a:solidFill>
                  <a:schemeClr val="bg2"/>
                </a:solidFill>
              </a:rPr>
              <a:t>Mediator</a:t>
            </a:r>
          </a:p>
          <a:p>
            <a:pPr lvl="4"/>
            <a:r>
              <a:rPr lang="en-US" dirty="0">
                <a:solidFill>
                  <a:schemeClr val="bg2"/>
                </a:solidFill>
              </a:rPr>
              <a:t>Null Object</a:t>
            </a:r>
          </a:p>
          <a:p>
            <a:pPr lvl="4"/>
            <a:r>
              <a:rPr lang="en-US" dirty="0">
                <a:solidFill>
                  <a:schemeClr val="bg2"/>
                </a:solidFill>
              </a:rPr>
              <a:t>Observer</a:t>
            </a:r>
          </a:p>
          <a:p>
            <a:endParaRPr lang="en-US" dirty="0"/>
          </a:p>
        </p:txBody>
      </p:sp>
      <p:sp>
        <p:nvSpPr>
          <p:cNvPr id="7" name="Rectangle 6"/>
          <p:cNvSpPr/>
          <p:nvPr/>
        </p:nvSpPr>
        <p:spPr>
          <a:xfrm>
            <a:off x="601579" y="1714310"/>
            <a:ext cx="5198859" cy="369332"/>
          </a:xfrm>
          <a:prstGeom prst="rect">
            <a:avLst/>
          </a:prstGeom>
        </p:spPr>
        <p:txBody>
          <a:bodyPr wrap="none">
            <a:spAutoFit/>
          </a:bodyPr>
          <a:lstStyle/>
          <a:p>
            <a:r>
              <a:rPr lang="en-US" dirty="0">
                <a:solidFill>
                  <a:schemeClr val="bg2"/>
                </a:solidFill>
                <a:latin typeface="Times New Roman" panose="02020603050405020304" pitchFamily="18" charset="0"/>
                <a:cs typeface="Times New Roman" panose="02020603050405020304" pitchFamily="18" charset="0"/>
              </a:rPr>
              <a:t>It solves reoccurring problems in the software Design.</a:t>
            </a:r>
          </a:p>
        </p:txBody>
      </p:sp>
    </p:spTree>
    <p:extLst>
      <p:ext uri="{BB962C8B-B14F-4D97-AF65-F5344CB8AC3E}">
        <p14:creationId xmlns:p14="http://schemas.microsoft.com/office/powerpoint/2010/main" val="330539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Pattern</a:t>
            </a:r>
            <a:endParaRPr lang="en-US" dirty="0"/>
          </a:p>
        </p:txBody>
      </p:sp>
      <p:sp>
        <p:nvSpPr>
          <p:cNvPr id="3" name="Content Placeholder 2"/>
          <p:cNvSpPr>
            <a:spLocks noGrp="1"/>
          </p:cNvSpPr>
          <p:nvPr>
            <p:ph idx="1"/>
          </p:nvPr>
        </p:nvSpPr>
        <p:spPr/>
        <p:txBody>
          <a:bodyPr/>
          <a:lstStyle/>
          <a:p>
            <a:r>
              <a:rPr lang="en-US" dirty="0"/>
              <a:t>Patterns are a means of representing, sharing and reusing knowledge. An architectural pattern is a </a:t>
            </a:r>
            <a:r>
              <a:rPr lang="en-US" b="1" dirty="0"/>
              <a:t>stylized description of a good design practice</a:t>
            </a:r>
            <a:r>
              <a:rPr lang="en-US" dirty="0"/>
              <a:t>, which has been tried and tested in different environments. </a:t>
            </a:r>
            <a:endParaRPr lang="en-US" dirty="0" smtClean="0"/>
          </a:p>
          <a:p>
            <a:r>
              <a:rPr lang="en-US" dirty="0" smtClean="0"/>
              <a:t>Patterns </a:t>
            </a:r>
            <a:r>
              <a:rPr lang="en-US" dirty="0"/>
              <a:t>should include information about when they are and when the are not useful. Patterns may be represented using tabular and graphical descriptions</a:t>
            </a:r>
            <a:r>
              <a:rPr lang="en-US" dirty="0" smtClean="0"/>
              <a:t>.</a:t>
            </a:r>
          </a:p>
          <a:p>
            <a:r>
              <a:rPr lang="en-US" dirty="0"/>
              <a:t>Patterns help you build on the collective experience of skilled software engineers. </a:t>
            </a:r>
          </a:p>
        </p:txBody>
      </p:sp>
    </p:spTree>
    <p:extLst>
      <p:ext uri="{BB962C8B-B14F-4D97-AF65-F5344CB8AC3E}">
        <p14:creationId xmlns:p14="http://schemas.microsoft.com/office/powerpoint/2010/main" val="419220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2"/>
                </a:solidFill>
              </a:rPr>
              <a:t>The architectural patterns address various issues such as </a:t>
            </a:r>
            <a:r>
              <a:rPr lang="en-US" b="1" dirty="0" smtClean="0">
                <a:solidFill>
                  <a:schemeClr val="bg2"/>
                </a:solidFill>
              </a:rPr>
              <a:t>:</a:t>
            </a:r>
            <a:endParaRPr lang="en-US" b="1" dirty="0">
              <a:solidFill>
                <a:schemeClr val="bg2"/>
              </a:solidFill>
            </a:endParaRPr>
          </a:p>
        </p:txBody>
      </p:sp>
      <p:sp>
        <p:nvSpPr>
          <p:cNvPr id="3" name="Content Placeholder 2"/>
          <p:cNvSpPr>
            <a:spLocks noGrp="1"/>
          </p:cNvSpPr>
          <p:nvPr>
            <p:ph idx="1"/>
          </p:nvPr>
        </p:nvSpPr>
        <p:spPr/>
        <p:txBody>
          <a:bodyPr>
            <a:normAutofit/>
          </a:bodyPr>
          <a:lstStyle/>
          <a:p>
            <a:r>
              <a:rPr lang="en-US" dirty="0" smtClean="0">
                <a:solidFill>
                  <a:schemeClr val="bg2"/>
                </a:solidFill>
              </a:rPr>
              <a:t>Performance</a:t>
            </a:r>
            <a:endParaRPr lang="en-US" dirty="0">
              <a:solidFill>
                <a:schemeClr val="bg2"/>
              </a:solidFill>
            </a:endParaRPr>
          </a:p>
          <a:p>
            <a:r>
              <a:rPr lang="en-US" dirty="0">
                <a:solidFill>
                  <a:schemeClr val="bg2"/>
                </a:solidFill>
              </a:rPr>
              <a:t>High availability</a:t>
            </a:r>
          </a:p>
          <a:p>
            <a:r>
              <a:rPr lang="en-US" dirty="0">
                <a:solidFill>
                  <a:schemeClr val="bg2"/>
                </a:solidFill>
              </a:rPr>
              <a:t>Scalability</a:t>
            </a:r>
          </a:p>
          <a:p>
            <a:r>
              <a:rPr lang="en-US" dirty="0">
                <a:solidFill>
                  <a:schemeClr val="bg2"/>
                </a:solidFill>
              </a:rPr>
              <a:t>Security</a:t>
            </a:r>
          </a:p>
          <a:p>
            <a:r>
              <a:rPr lang="en-US" dirty="0">
                <a:solidFill>
                  <a:schemeClr val="bg2"/>
                </a:solidFill>
              </a:rPr>
              <a:t>Maintainability</a:t>
            </a:r>
          </a:p>
          <a:p>
            <a:r>
              <a:rPr lang="en-US" dirty="0">
                <a:solidFill>
                  <a:schemeClr val="bg2"/>
                </a:solidFill>
              </a:rPr>
              <a:t>Testing</a:t>
            </a:r>
          </a:p>
          <a:p>
            <a:r>
              <a:rPr lang="en-US" dirty="0">
                <a:solidFill>
                  <a:schemeClr val="bg2"/>
                </a:solidFill>
              </a:rPr>
              <a:t>Deployment</a:t>
            </a:r>
          </a:p>
          <a:p>
            <a:r>
              <a:rPr lang="en-US" dirty="0">
                <a:solidFill>
                  <a:schemeClr val="bg2"/>
                </a:solidFill>
              </a:rPr>
              <a:t>Technology Stack</a:t>
            </a:r>
          </a:p>
          <a:p>
            <a:endParaRPr lang="en-US" dirty="0">
              <a:solidFill>
                <a:schemeClr val="bg2"/>
              </a:solidFill>
            </a:endParaRPr>
          </a:p>
        </p:txBody>
      </p:sp>
    </p:spTree>
    <p:extLst>
      <p:ext uri="{BB962C8B-B14F-4D97-AF65-F5344CB8AC3E}">
        <p14:creationId xmlns:p14="http://schemas.microsoft.com/office/powerpoint/2010/main" val="44569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#Examples:</a:t>
            </a:r>
            <a:endParaRPr lang="en-US" dirty="0"/>
          </a:p>
        </p:txBody>
      </p:sp>
      <p:sp>
        <p:nvSpPr>
          <p:cNvPr id="3" name="Content Placeholder 2"/>
          <p:cNvSpPr>
            <a:spLocks noGrp="1"/>
          </p:cNvSpPr>
          <p:nvPr>
            <p:ph idx="1"/>
          </p:nvPr>
        </p:nvSpPr>
        <p:spPr/>
        <p:txBody>
          <a:bodyPr>
            <a:normAutofit lnSpcReduction="10000"/>
          </a:bodyPr>
          <a:lstStyle/>
          <a:p>
            <a:r>
              <a:rPr lang="en-US" dirty="0"/>
              <a:t>MVC Pattern</a:t>
            </a:r>
          </a:p>
          <a:p>
            <a:r>
              <a:rPr lang="en-US" dirty="0"/>
              <a:t>Model View Presenter (MVP)</a:t>
            </a:r>
          </a:p>
          <a:p>
            <a:r>
              <a:rPr lang="en-US" dirty="0"/>
              <a:t>Layered pattern (N-tier Architecture)</a:t>
            </a:r>
          </a:p>
          <a:p>
            <a:r>
              <a:rPr lang="en-US" dirty="0"/>
              <a:t>Master-Slave Pattern</a:t>
            </a:r>
          </a:p>
          <a:p>
            <a:r>
              <a:rPr lang="en-US" dirty="0"/>
              <a:t>REST (Architecture Style)</a:t>
            </a:r>
          </a:p>
          <a:p>
            <a:r>
              <a:rPr lang="en-US" dirty="0"/>
              <a:t>Monolithic architecture</a:t>
            </a:r>
          </a:p>
          <a:p>
            <a:r>
              <a:rPr lang="en-US" dirty="0" smtClean="0"/>
              <a:t>Micro service </a:t>
            </a:r>
            <a:r>
              <a:rPr lang="en-US" dirty="0"/>
              <a:t>architecture</a:t>
            </a:r>
          </a:p>
          <a:p>
            <a:r>
              <a:rPr lang="en-US" dirty="0"/>
              <a:t>Event-driven architecture (EDA)</a:t>
            </a:r>
          </a:p>
          <a:p>
            <a:r>
              <a:rPr lang="en-US" dirty="0"/>
              <a:t>Service-Oriented architecture (SOA)</a:t>
            </a:r>
          </a:p>
          <a:p>
            <a:endParaRPr lang="en-US" dirty="0"/>
          </a:p>
        </p:txBody>
      </p:sp>
    </p:spTree>
    <p:extLst>
      <p:ext uri="{BB962C8B-B14F-4D97-AF65-F5344CB8AC3E}">
        <p14:creationId xmlns:p14="http://schemas.microsoft.com/office/powerpoint/2010/main" val="20152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r>
              <a:rPr lang="en-US" dirty="0" smtClean="0"/>
              <a:t>Architectural </a:t>
            </a:r>
            <a:r>
              <a:rPr lang="en-US" dirty="0"/>
              <a:t>design decisions </a:t>
            </a:r>
            <a:endParaRPr lang="en-US" dirty="0" smtClean="0"/>
          </a:p>
          <a:p>
            <a:r>
              <a:rPr lang="en-US" dirty="0" smtClean="0"/>
              <a:t>Architectural views</a:t>
            </a:r>
          </a:p>
          <a:p>
            <a:r>
              <a:rPr lang="en-US" dirty="0" smtClean="0"/>
              <a:t>Architectural </a:t>
            </a:r>
            <a:r>
              <a:rPr lang="en-US" dirty="0"/>
              <a:t>patterns </a:t>
            </a:r>
            <a:endParaRPr lang="en-US" dirty="0" smtClean="0"/>
          </a:p>
          <a:p>
            <a:r>
              <a:rPr lang="en-US" dirty="0" smtClean="0"/>
              <a:t>Application </a:t>
            </a:r>
            <a:r>
              <a:rPr lang="en-US" dirty="0"/>
              <a:t>architectures</a:t>
            </a:r>
          </a:p>
        </p:txBody>
      </p:sp>
    </p:spTree>
    <p:extLst>
      <p:ext uri="{BB962C8B-B14F-4D97-AF65-F5344CB8AC3E}">
        <p14:creationId xmlns:p14="http://schemas.microsoft.com/office/powerpoint/2010/main" val="17699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a:t>
            </a:r>
            <a:endParaRPr lang="en-US" dirty="0"/>
          </a:p>
        </p:txBody>
      </p:sp>
      <p:pic>
        <p:nvPicPr>
          <p:cNvPr id="1026" name="Picture 2" descr="Model View Controller ( MVC ) Architecture - Ashok Basn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2800" y="1752600"/>
            <a:ext cx="4211752" cy="3411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63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The Model-View-Controller (MVC) pattern</a:t>
            </a:r>
          </a:p>
        </p:txBody>
      </p:sp>
      <p:sp>
        <p:nvSpPr>
          <p:cNvPr id="3" name="Content Placeholder 2"/>
          <p:cNvSpPr>
            <a:spLocks noGrp="1"/>
          </p:cNvSpPr>
          <p:nvPr>
            <p:ph idx="1"/>
          </p:nvPr>
        </p:nvSpPr>
        <p:spPr/>
        <p:txBody>
          <a:bodyPr/>
          <a:lstStyle/>
          <a:p>
            <a:r>
              <a:rPr lang="en-US" dirty="0">
                <a:solidFill>
                  <a:schemeClr val="bg1"/>
                </a:solidFill>
              </a:rPr>
              <a:t>Patterns may be described in a standard way </a:t>
            </a:r>
            <a:r>
              <a:rPr lang="en-US" dirty="0" smtClean="0">
                <a:solidFill>
                  <a:schemeClr val="bg1"/>
                </a:solidFill>
              </a:rPr>
              <a:t>using </a:t>
            </a:r>
            <a:r>
              <a:rPr lang="en-US" dirty="0">
                <a:solidFill>
                  <a:schemeClr val="bg1"/>
                </a:solidFill>
              </a:rPr>
              <a:t>a mixture of narrative description and diagrams. </a:t>
            </a:r>
          </a:p>
        </p:txBody>
      </p:sp>
      <p:pic>
        <p:nvPicPr>
          <p:cNvPr id="4" name="Picture 3"/>
          <p:cNvPicPr>
            <a:picLocks noChangeAspect="1"/>
          </p:cNvPicPr>
          <p:nvPr/>
        </p:nvPicPr>
        <p:blipFill>
          <a:blip r:embed="rId2"/>
          <a:stretch>
            <a:fillRect/>
          </a:stretch>
        </p:blipFill>
        <p:spPr>
          <a:xfrm>
            <a:off x="1143000" y="2667000"/>
            <a:ext cx="4648200" cy="3088956"/>
          </a:xfrm>
          <a:prstGeom prst="rect">
            <a:avLst/>
          </a:prstGeom>
        </p:spPr>
      </p:pic>
      <p:sp>
        <p:nvSpPr>
          <p:cNvPr id="5" name="Rectangle 4"/>
          <p:cNvSpPr/>
          <p:nvPr/>
        </p:nvSpPr>
        <p:spPr>
          <a:xfrm>
            <a:off x="6019800" y="3733800"/>
            <a:ext cx="6096000" cy="1477328"/>
          </a:xfrm>
          <a:prstGeom prst="rect">
            <a:avLst/>
          </a:prstGeom>
        </p:spPr>
        <p:txBody>
          <a:bodyPr>
            <a:spAutoFit/>
          </a:bodyPr>
          <a:lstStyle/>
          <a:p>
            <a:pPr algn="just"/>
            <a:r>
              <a:rPr lang="en-US" dirty="0">
                <a:solidFill>
                  <a:schemeClr val="bg1"/>
                </a:solidFill>
              </a:rPr>
              <a:t>Architectural pattern should describe a system organization that has been successful in previous systems. It should include information on when it is and is not appropriate to use that pattern, and details on the pattern’s strengths and weaknesses.</a:t>
            </a:r>
          </a:p>
        </p:txBody>
      </p:sp>
    </p:spTree>
    <p:extLst>
      <p:ext uri="{BB962C8B-B14F-4D97-AF65-F5344CB8AC3E}">
        <p14:creationId xmlns:p14="http://schemas.microsoft.com/office/powerpoint/2010/main" val="49318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Example</a:t>
            </a:r>
            <a:endParaRPr lang="en-US" dirty="0"/>
          </a:p>
        </p:txBody>
      </p:sp>
      <p:pic>
        <p:nvPicPr>
          <p:cNvPr id="4" name="Content Placeholder 3"/>
          <p:cNvPicPr>
            <a:picLocks noGrp="1" noChangeAspect="1"/>
          </p:cNvPicPr>
          <p:nvPr>
            <p:ph idx="1"/>
          </p:nvPr>
        </p:nvPicPr>
        <p:blipFill>
          <a:blip r:embed="rId2"/>
          <a:stretch>
            <a:fillRect/>
          </a:stretch>
        </p:blipFill>
        <p:spPr>
          <a:xfrm>
            <a:off x="533400" y="2133600"/>
            <a:ext cx="3914775" cy="2952750"/>
          </a:xfrm>
          <a:prstGeom prst="rect">
            <a:avLst/>
          </a:prstGeom>
        </p:spPr>
      </p:pic>
      <p:sp>
        <p:nvSpPr>
          <p:cNvPr id="6" name="Rectangle 5"/>
          <p:cNvSpPr/>
          <p:nvPr/>
        </p:nvSpPr>
        <p:spPr>
          <a:xfrm>
            <a:off x="533400" y="5257800"/>
            <a:ext cx="10591800" cy="369332"/>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rPr>
              <a:t>A DemoModel object has instance variables for storing an array of Points and a color. </a:t>
            </a:r>
            <a:endParaRPr lang="en-US" dirty="0"/>
          </a:p>
        </p:txBody>
      </p:sp>
      <p:sp>
        <p:nvSpPr>
          <p:cNvPr id="7" name="Rectangle 6"/>
          <p:cNvSpPr/>
          <p:nvPr/>
        </p:nvSpPr>
        <p:spPr>
          <a:xfrm>
            <a:off x="521042" y="5562600"/>
            <a:ext cx="11442357" cy="646331"/>
          </a:xfrm>
          <a:prstGeom prst="rect">
            <a:avLst/>
          </a:prstGeom>
        </p:spPr>
        <p:txBody>
          <a:bodyPr wrap="square">
            <a:spAutoFit/>
          </a:bodyPr>
          <a:lstStyle/>
          <a:p>
            <a:r>
              <a:rPr lang="en-US" dirty="0" smtClean="0">
                <a:latin typeface="Times New Roman" panose="02020603050405020304" pitchFamily="18" charset="0"/>
              </a:rPr>
              <a:t>2.   DemoController </a:t>
            </a:r>
            <a:r>
              <a:rPr lang="en-US" dirty="0">
                <a:latin typeface="Times New Roman" panose="02020603050405020304" pitchFamily="18" charset="0"/>
              </a:rPr>
              <a:t>implements the MouseMotionListener interface (mouseDragged and mouseMoved method) and </a:t>
            </a:r>
            <a:r>
              <a:rPr lang="en-US" dirty="0" smtClean="0">
                <a:latin typeface="Times New Roman" panose="02020603050405020304" pitchFamily="18" charset="0"/>
              </a:rPr>
              <a:t>   	the</a:t>
            </a:r>
            <a:r>
              <a:rPr lang="en-US" dirty="0">
                <a:latin typeface="Times New Roman" panose="02020603050405020304" pitchFamily="18" charset="0"/>
              </a:rPr>
              <a:t> ListSelectionListener interface (valueChanged method).</a:t>
            </a:r>
            <a:endParaRPr lang="en-US" dirty="0"/>
          </a:p>
        </p:txBody>
      </p:sp>
      <p:sp>
        <p:nvSpPr>
          <p:cNvPr id="8" name="Rectangle 7"/>
          <p:cNvSpPr/>
          <p:nvPr/>
        </p:nvSpPr>
        <p:spPr>
          <a:xfrm>
            <a:off x="457200" y="6144399"/>
            <a:ext cx="3825663" cy="369332"/>
          </a:xfrm>
          <a:prstGeom prst="rect">
            <a:avLst/>
          </a:prstGeom>
        </p:spPr>
        <p:txBody>
          <a:bodyPr wrap="none">
            <a:spAutoFit/>
          </a:bodyPr>
          <a:lstStyle/>
          <a:p>
            <a:r>
              <a:rPr lang="en-US" dirty="0">
                <a:latin typeface="Times New Roman" panose="02020603050405020304" pitchFamily="18" charset="0"/>
              </a:rPr>
              <a:t> </a:t>
            </a:r>
            <a:r>
              <a:rPr lang="en-US" dirty="0" smtClean="0">
                <a:latin typeface="Times New Roman" panose="02020603050405020304" pitchFamily="18" charset="0"/>
              </a:rPr>
              <a:t>3.  DemoView </a:t>
            </a:r>
            <a:r>
              <a:rPr lang="en-US" dirty="0">
                <a:latin typeface="Times New Roman" panose="02020603050405020304" pitchFamily="18" charset="0"/>
              </a:rPr>
              <a:t>is a subclass of JFrame.</a:t>
            </a:r>
            <a:endParaRPr lang="en-US" dirty="0"/>
          </a:p>
        </p:txBody>
      </p:sp>
      <p:grpSp>
        <p:nvGrpSpPr>
          <p:cNvPr id="9" name="Group 8"/>
          <p:cNvGrpSpPr/>
          <p:nvPr/>
        </p:nvGrpSpPr>
        <p:grpSpPr>
          <a:xfrm>
            <a:off x="4818883" y="1219200"/>
            <a:ext cx="7179527" cy="3352800"/>
            <a:chOff x="4818883" y="1219200"/>
            <a:chExt cx="7179527" cy="3352800"/>
          </a:xfrm>
        </p:grpSpPr>
        <p:pic>
          <p:nvPicPr>
            <p:cNvPr id="5" name="Picture 4"/>
            <p:cNvPicPr>
              <a:picLocks noChangeAspect="1"/>
            </p:cNvPicPr>
            <p:nvPr/>
          </p:nvPicPr>
          <p:blipFill rotWithShape="1">
            <a:blip r:embed="rId3"/>
            <a:srcRect l="3803" t="1190" r="2811" b="28395"/>
            <a:stretch/>
          </p:blipFill>
          <p:spPr>
            <a:xfrm>
              <a:off x="4818883" y="1219200"/>
              <a:ext cx="7179527" cy="3352800"/>
            </a:xfrm>
            <a:prstGeom prst="rect">
              <a:avLst/>
            </a:prstGeom>
          </p:spPr>
        </p:pic>
        <p:sp>
          <p:nvSpPr>
            <p:cNvPr id="3" name="Rectangle 2"/>
            <p:cNvSpPr/>
            <p:nvPr/>
          </p:nvSpPr>
          <p:spPr>
            <a:xfrm>
              <a:off x="7315200" y="3648075"/>
              <a:ext cx="2819400" cy="4550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970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architecture patterns </a:t>
            </a:r>
          </a:p>
        </p:txBody>
      </p:sp>
      <p:sp>
        <p:nvSpPr>
          <p:cNvPr id="3" name="Content Placeholder 2"/>
          <p:cNvSpPr>
            <a:spLocks noGrp="1"/>
          </p:cNvSpPr>
          <p:nvPr>
            <p:ph idx="1"/>
          </p:nvPr>
        </p:nvSpPr>
        <p:spPr/>
        <p:txBody>
          <a:bodyPr/>
          <a:lstStyle/>
          <a:p>
            <a:r>
              <a:rPr lang="en-US" dirty="0"/>
              <a:t>Layered architecture patterns are n-tiered patterns where the components are organized in horizontal layers. </a:t>
            </a:r>
            <a:endParaRPr lang="en-US" dirty="0" smtClean="0"/>
          </a:p>
          <a:p>
            <a:r>
              <a:rPr lang="en-US" dirty="0" smtClean="0"/>
              <a:t>This </a:t>
            </a:r>
            <a:r>
              <a:rPr lang="en-US" dirty="0"/>
              <a:t>is the traditional method for designing most software and is meant to be self-independent. </a:t>
            </a:r>
            <a:endParaRPr lang="en-US" dirty="0" smtClean="0"/>
          </a:p>
          <a:p>
            <a:r>
              <a:rPr lang="en-US" dirty="0" smtClean="0"/>
              <a:t>separates </a:t>
            </a:r>
            <a:r>
              <a:rPr lang="en-US" dirty="0"/>
              <a:t>elements of a system, allowing them to change independently</a:t>
            </a:r>
            <a:r>
              <a:rPr lang="en-US" dirty="0" smtClean="0"/>
              <a:t>.</a:t>
            </a:r>
          </a:p>
          <a:p>
            <a:r>
              <a:rPr lang="en-US" dirty="0"/>
              <a:t>For example, adding a new view or changing an existing view can be done without any changes to the underlying data in the </a:t>
            </a:r>
            <a:r>
              <a:rPr lang="en-US" dirty="0" smtClean="0"/>
              <a:t>model.</a:t>
            </a:r>
          </a:p>
          <a:p>
            <a:r>
              <a:rPr lang="en-US" dirty="0"/>
              <a:t>This layered approach supports the incremental development of systems. As a layer is developed, some of the services provided by that layer may be made available to users</a:t>
            </a:r>
          </a:p>
        </p:txBody>
      </p:sp>
    </p:spTree>
    <p:extLst>
      <p:ext uri="{BB962C8B-B14F-4D97-AF65-F5344CB8AC3E}">
        <p14:creationId xmlns:p14="http://schemas.microsoft.com/office/powerpoint/2010/main" val="35983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2063740"/>
            <a:ext cx="6096000" cy="3416320"/>
          </a:xfrm>
          <a:prstGeom prst="rect">
            <a:avLst/>
          </a:prstGeom>
        </p:spPr>
        <p:txBody>
          <a:bodyPr>
            <a:spAutoFit/>
          </a:bodyPr>
          <a:lstStyle/>
          <a:p>
            <a:pPr fontAlgn="base">
              <a:buFont typeface="Arial" panose="020B0604020202020204" pitchFamily="34" charset="0"/>
              <a:buChar char="•"/>
            </a:pPr>
            <a:r>
              <a:rPr lang="en-US" i="1" dirty="0" smtClean="0">
                <a:latin typeface="Times New Roman" panose="02020603050405020304" pitchFamily="18" charset="0"/>
                <a:cs typeface="Times New Roman" panose="02020603050405020304" pitchFamily="18" charset="0"/>
              </a:rPr>
              <a:t>Presentation </a:t>
            </a:r>
            <a:r>
              <a:rPr lang="en-US" i="1" dirty="0">
                <a:latin typeface="Times New Roman" panose="02020603050405020304" pitchFamily="18" charset="0"/>
                <a:cs typeface="Times New Roman" panose="02020603050405020304" pitchFamily="18" charset="0"/>
              </a:rPr>
              <a:t>Layer</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layer contains all user interfaces exposed to a user. It may provide different types of user interfaces, namely web, desktop and native mobile applications.</a:t>
            </a:r>
          </a:p>
          <a:p>
            <a:pPr fontAlgn="base">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Business Logic Layer</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layer handles all business logic, validations and business processes.</a:t>
            </a:r>
          </a:p>
          <a:p>
            <a:pPr fontAlgn="base">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Data Access Layer</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layer is responsible for interacting with a database. It is also known as the persistence layer.</a:t>
            </a:r>
          </a:p>
          <a:p>
            <a:pPr fontAlgn="base">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Data Store Layer</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layer is the actual data store for the application.</a:t>
            </a:r>
            <a:endParaRPr lang="en-US" b="0" i="0" dirty="0">
              <a:effectLst/>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838200" y="365126"/>
            <a:ext cx="10515600" cy="1145224"/>
          </a:xfrm>
        </p:spPr>
        <p:txBody>
          <a:bodyPr/>
          <a:lstStyle/>
          <a:p>
            <a:pPr fontAlgn="base"/>
            <a:r>
              <a:rPr lang="en-US" dirty="0">
                <a:latin typeface="Times New Roman" panose="02020603050405020304" pitchFamily="18" charset="0"/>
                <a:cs typeface="Times New Roman" panose="02020603050405020304" pitchFamily="18" charset="0"/>
              </a:rPr>
              <a:t>The four standard layers are described as follows.</a:t>
            </a:r>
          </a:p>
        </p:txBody>
      </p:sp>
      <p:pic>
        <p:nvPicPr>
          <p:cNvPr id="2050" name="Picture 2" descr="3 Layered Architecture - Blo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949459"/>
            <a:ext cx="3599582" cy="353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architecture </a:t>
            </a:r>
            <a:r>
              <a:rPr lang="en-US" dirty="0"/>
              <a:t>of </a:t>
            </a:r>
            <a:r>
              <a:rPr lang="en-US" dirty="0" smtClean="0"/>
              <a:t>the </a:t>
            </a:r>
            <a:r>
              <a:rPr lang="en-US" dirty="0" err="1" smtClean="0"/>
              <a:t>iLearn</a:t>
            </a:r>
            <a:r>
              <a:rPr lang="en-US" dirty="0" smtClean="0"/>
              <a:t> </a:t>
            </a:r>
            <a:r>
              <a:rPr lang="en-US" dirty="0"/>
              <a:t>system</a:t>
            </a:r>
          </a:p>
        </p:txBody>
      </p:sp>
      <p:pic>
        <p:nvPicPr>
          <p:cNvPr id="4" name="Content Placeholder 3"/>
          <p:cNvPicPr>
            <a:picLocks noGrp="1" noChangeAspect="1"/>
          </p:cNvPicPr>
          <p:nvPr>
            <p:ph idx="1"/>
          </p:nvPr>
        </p:nvPicPr>
        <p:blipFill>
          <a:blip r:embed="rId2"/>
          <a:stretch>
            <a:fillRect/>
          </a:stretch>
        </p:blipFill>
        <p:spPr>
          <a:xfrm>
            <a:off x="887393" y="1692874"/>
            <a:ext cx="4778413" cy="4351338"/>
          </a:xfrm>
          <a:prstGeom prst="rect">
            <a:avLst/>
          </a:prstGeom>
        </p:spPr>
      </p:pic>
      <p:sp>
        <p:nvSpPr>
          <p:cNvPr id="5" name="Rectangle 4"/>
          <p:cNvSpPr/>
          <p:nvPr/>
        </p:nvSpPr>
        <p:spPr>
          <a:xfrm>
            <a:off x="228600" y="6169072"/>
            <a:ext cx="6096000" cy="646331"/>
          </a:xfrm>
          <a:prstGeom prst="rect">
            <a:avLst/>
          </a:prstGeom>
        </p:spPr>
        <p:txBody>
          <a:bodyPr>
            <a:spAutoFit/>
          </a:bodyPr>
          <a:lstStyle/>
          <a:p>
            <a:r>
              <a:rPr lang="en-US" dirty="0"/>
              <a:t>https://www.ecanarys.com/Blogs/ArticleID/76/3-Layered-Architecture</a:t>
            </a:r>
          </a:p>
        </p:txBody>
      </p:sp>
      <p:pic>
        <p:nvPicPr>
          <p:cNvPr id="1026" name="Picture 2" descr="3 Tier Software Architecture Diagram Vision - codelasopa"/>
          <p:cNvPicPr>
            <a:picLocks noChangeAspect="1" noChangeArrowheads="1"/>
          </p:cNvPicPr>
          <p:nvPr/>
        </p:nvPicPr>
        <p:blipFill rotWithShape="1">
          <a:blip r:embed="rId3">
            <a:extLst>
              <a:ext uri="{28A0092B-C50C-407E-A947-70E740481C1C}">
                <a14:useLocalDpi xmlns:a14="http://schemas.microsoft.com/office/drawing/2010/main" val="0"/>
              </a:ext>
            </a:extLst>
          </a:blip>
          <a:srcRect l="2912" t="5291" r="2951" b="10066"/>
          <a:stretch/>
        </p:blipFill>
        <p:spPr bwMode="auto">
          <a:xfrm>
            <a:off x="6400800" y="2438400"/>
            <a:ext cx="4181238" cy="206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63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Repository architecture</a:t>
            </a:r>
          </a:p>
        </p:txBody>
      </p:sp>
      <p:sp>
        <p:nvSpPr>
          <p:cNvPr id="3" name="Content Placeholder 2"/>
          <p:cNvSpPr>
            <a:spLocks noGrp="1"/>
          </p:cNvSpPr>
          <p:nvPr>
            <p:ph idx="1"/>
          </p:nvPr>
        </p:nvSpPr>
        <p:spPr>
          <a:xfrm>
            <a:off x="838200" y="1825625"/>
            <a:ext cx="11049000" cy="4351338"/>
          </a:xfrm>
        </p:spPr>
        <p:txBody>
          <a:bodyPr/>
          <a:lstStyle/>
          <a:p>
            <a:r>
              <a:rPr lang="en-US" dirty="0"/>
              <a:t>A data store will reside at the center of this architecture and is accessed frequently by the other components that update, add, delete or modify the data present within the store.</a:t>
            </a:r>
          </a:p>
          <a:p>
            <a:r>
              <a:rPr lang="en-US" dirty="0"/>
              <a:t>This model is therefore suited to applications in which data is generated by one component and used by another.</a:t>
            </a:r>
          </a:p>
        </p:txBody>
      </p:sp>
      <p:pic>
        <p:nvPicPr>
          <p:cNvPr id="4" name="Picture 3"/>
          <p:cNvPicPr>
            <a:picLocks noChangeAspect="1"/>
          </p:cNvPicPr>
          <p:nvPr/>
        </p:nvPicPr>
        <p:blipFill>
          <a:blip r:embed="rId2"/>
          <a:stretch>
            <a:fillRect/>
          </a:stretch>
        </p:blipFill>
        <p:spPr>
          <a:xfrm>
            <a:off x="2667000" y="3429000"/>
            <a:ext cx="7181850" cy="3295650"/>
          </a:xfrm>
          <a:prstGeom prst="rect">
            <a:avLst/>
          </a:prstGeom>
        </p:spPr>
      </p:pic>
    </p:spTree>
    <p:extLst>
      <p:ext uri="{BB962C8B-B14F-4D97-AF65-F5344CB8AC3E}">
        <p14:creationId xmlns:p14="http://schemas.microsoft.com/office/powerpoint/2010/main" val="250966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Repository architecture</a:t>
            </a:r>
          </a:p>
        </p:txBody>
      </p:sp>
      <p:pic>
        <p:nvPicPr>
          <p:cNvPr id="4" name="Content Placeholder 3"/>
          <p:cNvPicPr>
            <a:picLocks noGrp="1" noChangeAspect="1"/>
          </p:cNvPicPr>
          <p:nvPr>
            <p:ph idx="1"/>
          </p:nvPr>
        </p:nvPicPr>
        <p:blipFill>
          <a:blip r:embed="rId2"/>
          <a:stretch>
            <a:fillRect/>
          </a:stretch>
        </p:blipFill>
        <p:spPr>
          <a:xfrm>
            <a:off x="1328737" y="1901031"/>
            <a:ext cx="9534525" cy="4200525"/>
          </a:xfrm>
          <a:prstGeom prst="rect">
            <a:avLst/>
          </a:prstGeom>
        </p:spPr>
      </p:pic>
    </p:spTree>
    <p:extLst>
      <p:ext uri="{BB962C8B-B14F-4D97-AF65-F5344CB8AC3E}">
        <p14:creationId xmlns:p14="http://schemas.microsoft.com/office/powerpoint/2010/main" val="325643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architecture</a:t>
            </a:r>
          </a:p>
        </p:txBody>
      </p:sp>
      <p:sp>
        <p:nvSpPr>
          <p:cNvPr id="3" name="Content Placeholder 2"/>
          <p:cNvSpPr>
            <a:spLocks noGrp="1"/>
          </p:cNvSpPr>
          <p:nvPr>
            <p:ph idx="1"/>
          </p:nvPr>
        </p:nvSpPr>
        <p:spPr/>
        <p:txBody>
          <a:bodyPr/>
          <a:lstStyle/>
          <a:p>
            <a:r>
              <a:rPr lang="en-US" dirty="0"/>
              <a:t>Client-server architecture is a computing model in which the server hosts, delivers </a:t>
            </a:r>
            <a:r>
              <a:rPr lang="en-US" dirty="0" smtClean="0"/>
              <a:t>and manages </a:t>
            </a:r>
            <a:r>
              <a:rPr lang="en-US" dirty="0"/>
              <a:t>most </a:t>
            </a:r>
            <a:r>
              <a:rPr lang="en-US" dirty="0" smtClean="0"/>
              <a:t>of the </a:t>
            </a:r>
            <a:r>
              <a:rPr lang="en-US" dirty="0"/>
              <a:t>resources and services to be consumed by the client. This type of</a:t>
            </a:r>
          </a:p>
          <a:p>
            <a:r>
              <a:rPr lang="en-US" dirty="0"/>
              <a:t>architecture has one or more client computers connected to a central server over a network or</a:t>
            </a:r>
          </a:p>
          <a:p>
            <a:r>
              <a:rPr lang="en-US" dirty="0"/>
              <a:t>internet connection. Client-server architecture is also known as a networking computing</a:t>
            </a:r>
          </a:p>
          <a:p>
            <a:r>
              <a:rPr lang="en-US" dirty="0"/>
              <a:t>model or client-server network because all the requests and services are delivered over a</a:t>
            </a:r>
          </a:p>
          <a:p>
            <a:r>
              <a:rPr lang="en-US" dirty="0"/>
              <a:t>network.</a:t>
            </a:r>
          </a:p>
          <a:p>
            <a:endParaRPr lang="en-US" dirty="0"/>
          </a:p>
        </p:txBody>
      </p:sp>
    </p:spTree>
    <p:extLst>
      <p:ext uri="{BB962C8B-B14F-4D97-AF65-F5344CB8AC3E}">
        <p14:creationId xmlns:p14="http://schemas.microsoft.com/office/powerpoint/2010/main" val="275200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architecture</a:t>
            </a:r>
          </a:p>
        </p:txBody>
      </p:sp>
      <p:pic>
        <p:nvPicPr>
          <p:cNvPr id="4" name="Content Placeholder 3"/>
          <p:cNvPicPr>
            <a:picLocks noGrp="1" noChangeAspect="1"/>
          </p:cNvPicPr>
          <p:nvPr>
            <p:ph idx="1"/>
          </p:nvPr>
        </p:nvPicPr>
        <p:blipFill>
          <a:blip r:embed="rId2"/>
          <a:stretch>
            <a:fillRect/>
          </a:stretch>
        </p:blipFill>
        <p:spPr>
          <a:xfrm>
            <a:off x="1262062" y="1896269"/>
            <a:ext cx="9667875" cy="4210050"/>
          </a:xfrm>
          <a:prstGeom prst="rect">
            <a:avLst/>
          </a:prstGeom>
        </p:spPr>
      </p:pic>
    </p:spTree>
    <p:extLst>
      <p:ext uri="{BB962C8B-B14F-4D97-AF65-F5344CB8AC3E}">
        <p14:creationId xmlns:p14="http://schemas.microsoft.com/office/powerpoint/2010/main" val="55710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vs Design</a:t>
            </a:r>
            <a:endParaRPr lang="en-US" dirty="0"/>
          </a:p>
        </p:txBody>
      </p:sp>
      <p:sp>
        <p:nvSpPr>
          <p:cNvPr id="3" name="Content Placeholder 2"/>
          <p:cNvSpPr>
            <a:spLocks noGrp="1"/>
          </p:cNvSpPr>
          <p:nvPr>
            <p:ph idx="1"/>
          </p:nvPr>
        </p:nvSpPr>
        <p:spPr/>
        <p:txBody>
          <a:bodyPr/>
          <a:lstStyle/>
          <a:p>
            <a:r>
              <a:rPr lang="en-US" dirty="0"/>
              <a:t>There is a distinct difference between the terms architecture and design. </a:t>
            </a:r>
            <a:endParaRPr lang="en-US" dirty="0" smtClean="0"/>
          </a:p>
          <a:p>
            <a:r>
              <a:rPr lang="en-US" dirty="0" smtClean="0"/>
              <a:t>A </a:t>
            </a:r>
            <a:r>
              <a:rPr lang="en-US" dirty="0"/>
              <a:t>design is an instance of an architecture similar to an object being an instance of a class. </a:t>
            </a:r>
            <a:endParaRPr lang="en-US" dirty="0" smtClean="0"/>
          </a:p>
          <a:p>
            <a:r>
              <a:rPr lang="en-US" dirty="0" smtClean="0"/>
              <a:t>For </a:t>
            </a:r>
            <a:r>
              <a:rPr lang="en-US" dirty="0"/>
              <a:t>example, consider the client-server architecture. I can design a network-centric software system in many different ways from this architecture using either the Java platform (Java EE) or Microsoft platform (.NET framework). So, there is one architecture, but many designs can be created based on that architecture. Therefore, you cannot mix “architecture” and “design” with each </a:t>
            </a:r>
            <a:r>
              <a:rPr lang="en-US" dirty="0" smtClean="0"/>
              <a:t>other</a:t>
            </a:r>
            <a:endParaRPr lang="en-US" dirty="0"/>
          </a:p>
        </p:txBody>
      </p:sp>
      <p:pic>
        <p:nvPicPr>
          <p:cNvPr id="1026" name="Picture 2" descr="Designers and Architects | Top 5 Useful Differences You Should 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701" y="4801549"/>
            <a:ext cx="2902597" cy="137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11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stretch>
            <a:fillRect/>
          </a:stretch>
        </p:blipFill>
        <p:spPr>
          <a:xfrm>
            <a:off x="2519362" y="2001044"/>
            <a:ext cx="7153275" cy="4000500"/>
          </a:xfrm>
          <a:prstGeom prst="rect">
            <a:avLst/>
          </a:prstGeom>
        </p:spPr>
      </p:pic>
    </p:spTree>
    <p:extLst>
      <p:ext uri="{BB962C8B-B14F-4D97-AF65-F5344CB8AC3E}">
        <p14:creationId xmlns:p14="http://schemas.microsoft.com/office/powerpoint/2010/main" val="71062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 and filter architecture</a:t>
            </a:r>
          </a:p>
        </p:txBody>
      </p:sp>
      <p:sp>
        <p:nvSpPr>
          <p:cNvPr id="3" name="Content Placeholder 2"/>
          <p:cNvSpPr>
            <a:spLocks noGrp="1"/>
          </p:cNvSpPr>
          <p:nvPr>
            <p:ph idx="1"/>
          </p:nvPr>
        </p:nvSpPr>
        <p:spPr/>
        <p:txBody>
          <a:bodyPr/>
          <a:lstStyle/>
          <a:p>
            <a:r>
              <a:rPr lang="en-US" dirty="0"/>
              <a:t>This is a model of the runtime organization of a system where functional transformations process their inputs and produce outputs. </a:t>
            </a:r>
            <a:endParaRPr lang="en-US" dirty="0" smtClean="0"/>
          </a:p>
          <a:p>
            <a:r>
              <a:rPr lang="en-US" dirty="0" smtClean="0"/>
              <a:t>pipe </a:t>
            </a:r>
            <a:r>
              <a:rPr lang="en-US" dirty="0"/>
              <a:t>and Filter is a simple architectural style that connects a number of components that process a stream of data, each connected to the next component in the processing pipeline via a </a:t>
            </a:r>
            <a:r>
              <a:rPr lang="en-US" b="1" dirty="0"/>
              <a:t>Pipe</a:t>
            </a:r>
            <a:r>
              <a:rPr lang="en-US" dirty="0"/>
              <a:t>.</a:t>
            </a:r>
          </a:p>
        </p:txBody>
      </p:sp>
      <p:pic>
        <p:nvPicPr>
          <p:cNvPr id="4" name="Picture 3"/>
          <p:cNvPicPr>
            <a:picLocks noChangeAspect="1"/>
          </p:cNvPicPr>
          <p:nvPr/>
        </p:nvPicPr>
        <p:blipFill>
          <a:blip r:embed="rId2"/>
          <a:stretch>
            <a:fillRect/>
          </a:stretch>
        </p:blipFill>
        <p:spPr>
          <a:xfrm>
            <a:off x="228600" y="3734452"/>
            <a:ext cx="5029200" cy="1551062"/>
          </a:xfrm>
          <a:prstGeom prst="rect">
            <a:avLst/>
          </a:prstGeom>
        </p:spPr>
      </p:pic>
      <p:pic>
        <p:nvPicPr>
          <p:cNvPr id="5" name="Picture 4"/>
          <p:cNvPicPr>
            <a:picLocks noChangeAspect="1"/>
          </p:cNvPicPr>
          <p:nvPr/>
        </p:nvPicPr>
        <p:blipFill>
          <a:blip r:embed="rId3"/>
          <a:stretch>
            <a:fillRect/>
          </a:stretch>
        </p:blipFill>
        <p:spPr>
          <a:xfrm>
            <a:off x="5834406" y="5285514"/>
            <a:ext cx="5924550" cy="1085850"/>
          </a:xfrm>
          <a:prstGeom prst="rect">
            <a:avLst/>
          </a:prstGeom>
        </p:spPr>
      </p:pic>
    </p:spTree>
    <p:extLst>
      <p:ext uri="{BB962C8B-B14F-4D97-AF65-F5344CB8AC3E}">
        <p14:creationId xmlns:p14="http://schemas.microsoft.com/office/powerpoint/2010/main" val="266885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 and filter pattern</a:t>
            </a:r>
            <a:endParaRPr lang="en-US" dirty="0"/>
          </a:p>
        </p:txBody>
      </p:sp>
      <p:pic>
        <p:nvPicPr>
          <p:cNvPr id="4" name="Content Placeholder 3"/>
          <p:cNvPicPr>
            <a:picLocks noGrp="1" noChangeAspect="1"/>
          </p:cNvPicPr>
          <p:nvPr>
            <p:ph idx="1"/>
          </p:nvPr>
        </p:nvPicPr>
        <p:blipFill>
          <a:blip r:embed="rId2"/>
          <a:stretch>
            <a:fillRect/>
          </a:stretch>
        </p:blipFill>
        <p:spPr>
          <a:xfrm>
            <a:off x="1304925" y="1834356"/>
            <a:ext cx="9582150" cy="4333875"/>
          </a:xfrm>
          <a:prstGeom prst="rect">
            <a:avLst/>
          </a:prstGeom>
        </p:spPr>
      </p:pic>
    </p:spTree>
    <p:extLst>
      <p:ext uri="{BB962C8B-B14F-4D97-AF65-F5344CB8AC3E}">
        <p14:creationId xmlns:p14="http://schemas.microsoft.com/office/powerpoint/2010/main" val="18356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Architectural design</a:t>
            </a:r>
          </a:p>
        </p:txBody>
      </p:sp>
      <p:sp>
        <p:nvSpPr>
          <p:cNvPr id="3" name="Content Placeholder 2"/>
          <p:cNvSpPr>
            <a:spLocks noGrp="1"/>
          </p:cNvSpPr>
          <p:nvPr>
            <p:ph idx="1"/>
          </p:nvPr>
        </p:nvSpPr>
        <p:spPr/>
        <p:txBody>
          <a:bodyPr/>
          <a:lstStyle/>
          <a:p>
            <a:r>
              <a:rPr lang="en-US" dirty="0">
                <a:solidFill>
                  <a:schemeClr val="bg2"/>
                </a:solidFill>
              </a:rPr>
              <a:t>Architectural design is concerned with understanding how a software system should be organized and designing the overall structure of that system. </a:t>
            </a:r>
            <a:endParaRPr lang="en-US" dirty="0" smtClean="0">
              <a:solidFill>
                <a:schemeClr val="bg2"/>
              </a:solidFill>
            </a:endParaRPr>
          </a:p>
          <a:p>
            <a:r>
              <a:rPr lang="en-US" dirty="0">
                <a:solidFill>
                  <a:schemeClr val="bg2"/>
                </a:solidFill>
              </a:rPr>
              <a:t>The architectural design starts then the developed software is put into the context.</a:t>
            </a:r>
          </a:p>
          <a:p>
            <a:r>
              <a:rPr lang="en-US" dirty="0">
                <a:solidFill>
                  <a:schemeClr val="bg2"/>
                </a:solidFill>
              </a:rPr>
              <a:t>The information is obtained from the requirement model and other information collect during the requirement engineering.</a:t>
            </a:r>
          </a:p>
          <a:p>
            <a:endParaRPr lang="en-US" dirty="0">
              <a:solidFill>
                <a:schemeClr val="bg2"/>
              </a:solidFill>
            </a:endParaRPr>
          </a:p>
        </p:txBody>
      </p:sp>
    </p:spTree>
    <p:extLst>
      <p:ext uri="{BB962C8B-B14F-4D97-AF65-F5344CB8AC3E}">
        <p14:creationId xmlns:p14="http://schemas.microsoft.com/office/powerpoint/2010/main" val="20623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Design</a:t>
            </a:r>
            <a:endParaRPr lang="en-US" dirty="0"/>
          </a:p>
        </p:txBody>
      </p:sp>
      <p:pic>
        <p:nvPicPr>
          <p:cNvPr id="4" name="Content Placeholder 3"/>
          <p:cNvPicPr>
            <a:picLocks noGrp="1" noChangeAspect="1"/>
          </p:cNvPicPr>
          <p:nvPr>
            <p:ph idx="1"/>
          </p:nvPr>
        </p:nvPicPr>
        <p:blipFill>
          <a:blip r:embed="rId2"/>
          <a:stretch>
            <a:fillRect/>
          </a:stretch>
        </p:blipFill>
        <p:spPr>
          <a:xfrm>
            <a:off x="3411052" y="1825625"/>
            <a:ext cx="5369895" cy="4351338"/>
          </a:xfrm>
          <a:prstGeom prst="rect">
            <a:avLst/>
          </a:prstGeom>
        </p:spPr>
      </p:pic>
    </p:spTree>
    <p:extLst>
      <p:ext uri="{BB962C8B-B14F-4D97-AF65-F5344CB8AC3E}">
        <p14:creationId xmlns:p14="http://schemas.microsoft.com/office/powerpoint/2010/main" val="172718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Agility and architecture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It is generally accepted that an early stage of agile processes is to design an overall systems architecture.</a:t>
            </a:r>
          </a:p>
          <a:p>
            <a:r>
              <a:rPr lang="en-US" dirty="0" smtClean="0">
                <a:solidFill>
                  <a:schemeClr val="bg1"/>
                </a:solidFill>
              </a:rPr>
              <a:t>Refactoring the system architecture is usually expensive because it affects so many components in the system</a:t>
            </a:r>
            <a:endParaRPr lang="en-US" dirty="0">
              <a:solidFill>
                <a:schemeClr val="bg1"/>
              </a:solidFill>
            </a:endParaRPr>
          </a:p>
        </p:txBody>
      </p:sp>
    </p:spTree>
    <p:extLst>
      <p:ext uri="{BB962C8B-B14F-4D97-AF65-F5344CB8AC3E}">
        <p14:creationId xmlns:p14="http://schemas.microsoft.com/office/powerpoint/2010/main" val="40439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Architecture level of abstraction</a:t>
            </a:r>
            <a:endParaRPr lang="en-US" dirty="0">
              <a:solidFill>
                <a:schemeClr val="bg2"/>
              </a:solidFill>
            </a:endParaRPr>
          </a:p>
        </p:txBody>
      </p:sp>
      <p:sp>
        <p:nvSpPr>
          <p:cNvPr id="3" name="Content Placeholder 2"/>
          <p:cNvSpPr>
            <a:spLocks noGrp="1"/>
          </p:cNvSpPr>
          <p:nvPr>
            <p:ph idx="1"/>
          </p:nvPr>
        </p:nvSpPr>
        <p:spPr>
          <a:xfrm>
            <a:off x="818146" y="1828800"/>
            <a:ext cx="10078453" cy="4351338"/>
          </a:xfrm>
        </p:spPr>
        <p:txBody>
          <a:bodyPr>
            <a:normAutofit/>
          </a:bodyPr>
          <a:lstStyle/>
          <a:p>
            <a:pPr algn="just"/>
            <a:r>
              <a:rPr lang="en-US" sz="1800" b="1" i="1" dirty="0">
                <a:solidFill>
                  <a:schemeClr val="bg2"/>
                </a:solidFill>
              </a:rPr>
              <a:t>Architecture in the small </a:t>
            </a:r>
            <a:r>
              <a:rPr lang="en-US" sz="1800" dirty="0">
                <a:solidFill>
                  <a:schemeClr val="bg2"/>
                </a:solidFill>
              </a:rPr>
              <a:t>is concerned with the architecture of individual programs. At this level, we are concerned with the way that an individual program is decomposed into components. This chapter is mostly concerned with program architectures. </a:t>
            </a:r>
          </a:p>
          <a:p>
            <a:pPr algn="just"/>
            <a:r>
              <a:rPr lang="en-US" sz="1800" b="1" i="1" dirty="0" smtClean="0">
                <a:solidFill>
                  <a:schemeClr val="bg2"/>
                </a:solidFill>
              </a:rPr>
              <a:t>Architecture </a:t>
            </a:r>
            <a:r>
              <a:rPr lang="en-US" sz="1800" b="1" i="1" dirty="0">
                <a:solidFill>
                  <a:schemeClr val="bg2"/>
                </a:solidFill>
              </a:rPr>
              <a:t>in the large </a:t>
            </a:r>
            <a:r>
              <a:rPr lang="en-US" sz="1800" dirty="0">
                <a:solidFill>
                  <a:schemeClr val="bg2"/>
                </a:solidFill>
              </a:rPr>
              <a:t>is concerned with the architecture of complex enterprise systems that include other systems, programs, and program components. These enterprise systems may be distributed over different computers, which may be owned and managed by different companies.</a:t>
            </a:r>
          </a:p>
        </p:txBody>
      </p:sp>
    </p:spTree>
    <p:extLst>
      <p:ext uri="{BB962C8B-B14F-4D97-AF65-F5344CB8AC3E}">
        <p14:creationId xmlns:p14="http://schemas.microsoft.com/office/powerpoint/2010/main" val="263896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level of abstraction</a:t>
            </a:r>
          </a:p>
        </p:txBody>
      </p:sp>
      <p:pic>
        <p:nvPicPr>
          <p:cNvPr id="4" name="Picture 2" descr="Architecture of the Online Banking System | Download Scientific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7825" y="2133600"/>
            <a:ext cx="6062122" cy="37802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BR collects 8% more revenue than set target | Pakistan Def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981200"/>
            <a:ext cx="4818305" cy="355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TotalTime>
  <Words>1468</Words>
  <Application>Microsoft Office PowerPoint</Application>
  <PresentationFormat>Widescreen</PresentationFormat>
  <Paragraphs>171</Paragraphs>
  <Slides>42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Century Schoolbook</vt:lpstr>
      <vt:lpstr>Times New Roman</vt:lpstr>
      <vt:lpstr>CITY SKETCH 16X9</vt:lpstr>
      <vt:lpstr>Software Engineering</vt:lpstr>
      <vt:lpstr>Class 19 31-March-2021</vt:lpstr>
      <vt:lpstr>Content</vt:lpstr>
      <vt:lpstr>Architecture vs Design</vt:lpstr>
      <vt:lpstr>Architectural design</vt:lpstr>
      <vt:lpstr>Architecture Design</vt:lpstr>
      <vt:lpstr>Agility and architecture</vt:lpstr>
      <vt:lpstr>Architecture level of abstraction</vt:lpstr>
      <vt:lpstr>Architecture level of abstraction</vt:lpstr>
      <vt:lpstr>Advantages of explicit architecture</vt:lpstr>
      <vt:lpstr>Architectural representations</vt:lpstr>
      <vt:lpstr>Class 20 01-March-2021</vt:lpstr>
      <vt:lpstr>Architectural design decisions</vt:lpstr>
      <vt:lpstr>Architectural design decisions</vt:lpstr>
      <vt:lpstr>Architecture and system characteristics Quality Attributes</vt:lpstr>
      <vt:lpstr>Architectural views</vt:lpstr>
      <vt:lpstr>Architectural views</vt:lpstr>
      <vt:lpstr>Logical View</vt:lpstr>
      <vt:lpstr>Process View</vt:lpstr>
      <vt:lpstr>Process View</vt:lpstr>
      <vt:lpstr>A development view</vt:lpstr>
      <vt:lpstr>Implementation view</vt:lpstr>
      <vt:lpstr>PowerPoint Presentation</vt:lpstr>
      <vt:lpstr>Summary</vt:lpstr>
      <vt:lpstr>Architecture Pattern and Design Pattern</vt:lpstr>
      <vt:lpstr>Design Patterns:</vt:lpstr>
      <vt:lpstr>Architectural Pattern</vt:lpstr>
      <vt:lpstr>The architectural patterns address various issues such as :</vt:lpstr>
      <vt:lpstr>#Examples:</vt:lpstr>
      <vt:lpstr>MVC</vt:lpstr>
      <vt:lpstr>The Model-View-Controller (MVC) pattern</vt:lpstr>
      <vt:lpstr>Demo Example</vt:lpstr>
      <vt:lpstr>Layered architecture patterns </vt:lpstr>
      <vt:lpstr>The four standard layers are described as follows.</vt:lpstr>
      <vt:lpstr>The architecture of the iLearn system</vt:lpstr>
      <vt:lpstr>Repository architecture</vt:lpstr>
      <vt:lpstr>Repository architecture</vt:lpstr>
      <vt:lpstr>Client–server architecture</vt:lpstr>
      <vt:lpstr>Client–server architecture</vt:lpstr>
      <vt:lpstr>Example</vt:lpstr>
      <vt:lpstr>Pipe and filter architecture</vt:lpstr>
      <vt:lpstr>Pipe and filter pattern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Sobia Princess</dc:creator>
  <cp:lastModifiedBy>Administrator</cp:lastModifiedBy>
  <cp:revision>88</cp:revision>
  <dcterms:created xsi:type="dcterms:W3CDTF">2021-02-20T15:03:03Z</dcterms:created>
  <dcterms:modified xsi:type="dcterms:W3CDTF">2021-04-16T08:04:38Z</dcterms:modified>
</cp:coreProperties>
</file>